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5143500" cx="9144000"/>
  <p:notesSz cx="6858000" cy="9144000"/>
  <p:embeddedFontLst>
    <p:embeddedFont>
      <p:font typeface="Nunito"/>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Nunito-bold.fntdata"/><Relationship Id="rId10" Type="http://schemas.openxmlformats.org/officeDocument/2006/relationships/slide" Target="slides/slide5.xml"/><Relationship Id="rId32" Type="http://schemas.openxmlformats.org/officeDocument/2006/relationships/font" Target="fonts/Nunito-regular.fntdata"/><Relationship Id="rId13" Type="http://schemas.openxmlformats.org/officeDocument/2006/relationships/slide" Target="slides/slide8.xml"/><Relationship Id="rId35" Type="http://schemas.openxmlformats.org/officeDocument/2006/relationships/font" Target="fonts/Nunito-boldItalic.fntdata"/><Relationship Id="rId12" Type="http://schemas.openxmlformats.org/officeDocument/2006/relationships/slide" Target="slides/slide7.xml"/><Relationship Id="rId34" Type="http://schemas.openxmlformats.org/officeDocument/2006/relationships/font" Target="fonts/Nunito-italic.fntdata"/><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8f4e2cbf3d_1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8f4e2cbf3d_1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g8f4e2cbf3d_1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4" name="Google Shape;184;g8f4e2cbf3d_1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8f4e2cbf3d_1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9" name="Google Shape;189;g8f4e2cbf3d_1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8f4e2cbf3d_1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8f4e2cbf3d_1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9032f7da3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9032f7da3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9032f7da3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9032f7da3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9032f7da32_0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9032f7da32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9032f7da32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9032f7da32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9032f7da32_0_2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9032f7da32_0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9032f7da32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9032f7da32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8f4e2cbf3d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8f4e2cbf3d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3" name="Shape 233"/>
        <p:cNvGrpSpPr/>
        <p:nvPr/>
      </p:nvGrpSpPr>
      <p:grpSpPr>
        <a:xfrm>
          <a:off x="0" y="0"/>
          <a:ext cx="0" cy="0"/>
          <a:chOff x="0" y="0"/>
          <a:chExt cx="0" cy="0"/>
        </a:xfrm>
      </p:grpSpPr>
      <p:sp>
        <p:nvSpPr>
          <p:cNvPr id="234" name="Google Shape;234;g9032f7da32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5" name="Google Shape;235;g9032f7da32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912e32e812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912e32e812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912e32e812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7" name="Google Shape;247;g912e32e812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g912e32e812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912e32e812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9032f7da32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9" name="Google Shape;259;g9032f7da32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3" name="Shape 263"/>
        <p:cNvGrpSpPr/>
        <p:nvPr/>
      </p:nvGrpSpPr>
      <p:grpSpPr>
        <a:xfrm>
          <a:off x="0" y="0"/>
          <a:ext cx="0" cy="0"/>
          <a:chOff x="0" y="0"/>
          <a:chExt cx="0" cy="0"/>
        </a:xfrm>
      </p:grpSpPr>
      <p:sp>
        <p:nvSpPr>
          <p:cNvPr id="264" name="Google Shape;264;g921dc357d6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5" name="Google Shape;265;g921dc357d6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g921dc357d6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1" name="Google Shape;271;g921dc357d6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8f4e2cbf3d_1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8f4e2cbf3d_1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8f4e2cbf3d_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8f4e2cbf3d_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8f4e2cbf3d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8f4e2cbf3d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8f4e2cbf3d_1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8f4e2cbf3d_1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8f4e2cbf3d_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8f4e2cbf3d_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8f4e2cbf3d_1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8f4e2cbf3d_1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8f4e2cbf3d_1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8f4e2cbf3d_1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654825" y="771750"/>
            <a:ext cx="7781400" cy="1847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b="1" lang="en">
                <a:solidFill>
                  <a:schemeClr val="accent1"/>
                </a:solidFill>
                <a:latin typeface="Times New Roman"/>
                <a:ea typeface="Times New Roman"/>
                <a:cs typeface="Times New Roman"/>
                <a:sym typeface="Times New Roman"/>
              </a:rPr>
              <a:t>PAPER -12  </a:t>
            </a:r>
            <a:endParaRPr b="1">
              <a:solidFill>
                <a:schemeClr val="accent1"/>
              </a:solidFill>
              <a:latin typeface="Times New Roman"/>
              <a:ea typeface="Times New Roman"/>
              <a:cs typeface="Times New Roman"/>
              <a:sym typeface="Times New Roman"/>
            </a:endParaRPr>
          </a:p>
          <a:p>
            <a:pPr indent="0" lvl="0" marL="0" rtl="0" algn="ctr">
              <a:spcBef>
                <a:spcPts val="0"/>
              </a:spcBef>
              <a:spcAft>
                <a:spcPts val="0"/>
              </a:spcAft>
              <a:buNone/>
            </a:pPr>
            <a:r>
              <a:rPr b="1" lang="en">
                <a:solidFill>
                  <a:schemeClr val="accent1"/>
                </a:solidFill>
                <a:latin typeface="Times New Roman"/>
                <a:ea typeface="Times New Roman"/>
                <a:cs typeface="Times New Roman"/>
                <a:sym typeface="Times New Roman"/>
              </a:rPr>
              <a:t>RESEARCH METHODOLOGY</a:t>
            </a:r>
            <a:endParaRPr b="1">
              <a:solidFill>
                <a:schemeClr val="accent1"/>
              </a:solidFill>
              <a:latin typeface="Times New Roman"/>
              <a:ea typeface="Times New Roman"/>
              <a:cs typeface="Times New Roman"/>
              <a:sym typeface="Times New Roman"/>
            </a:endParaRPr>
          </a:p>
        </p:txBody>
      </p:sp>
      <p:sp>
        <p:nvSpPr>
          <p:cNvPr id="129" name="Google Shape;129;p13"/>
          <p:cNvSpPr txBox="1"/>
          <p:nvPr>
            <p:ph idx="1" type="subTitle"/>
          </p:nvPr>
        </p:nvSpPr>
        <p:spPr>
          <a:xfrm>
            <a:off x="4887725" y="3379300"/>
            <a:ext cx="3788400" cy="1356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900">
                <a:latin typeface="Times New Roman"/>
                <a:ea typeface="Times New Roman"/>
                <a:cs typeface="Times New Roman"/>
                <a:sym typeface="Times New Roman"/>
              </a:rPr>
              <a:t>Dr.V.LEELA</a:t>
            </a:r>
            <a:endParaRPr b="1" sz="1900">
              <a:latin typeface="Times New Roman"/>
              <a:ea typeface="Times New Roman"/>
              <a:cs typeface="Times New Roman"/>
              <a:sym typeface="Times New Roman"/>
            </a:endParaRPr>
          </a:p>
          <a:p>
            <a:pPr indent="0" lvl="0" marL="0" rtl="0" algn="l">
              <a:spcBef>
                <a:spcPts val="0"/>
              </a:spcBef>
              <a:spcAft>
                <a:spcPts val="0"/>
              </a:spcAft>
              <a:buNone/>
            </a:pPr>
            <a:r>
              <a:rPr lang="en" sz="1500">
                <a:latin typeface="Times New Roman"/>
                <a:ea typeface="Times New Roman"/>
                <a:cs typeface="Times New Roman"/>
                <a:sym typeface="Times New Roman"/>
              </a:rPr>
              <a:t>ASSISTANT PROFESSOR OF ECONOMICS</a:t>
            </a:r>
            <a:endParaRPr sz="1500">
              <a:latin typeface="Times New Roman"/>
              <a:ea typeface="Times New Roman"/>
              <a:cs typeface="Times New Roman"/>
              <a:sym typeface="Times New Roman"/>
            </a:endParaRPr>
          </a:p>
          <a:p>
            <a:pPr indent="0" lvl="0" marL="0" rtl="0" algn="l">
              <a:spcBef>
                <a:spcPts val="0"/>
              </a:spcBef>
              <a:spcAft>
                <a:spcPts val="0"/>
              </a:spcAft>
              <a:buNone/>
            </a:pPr>
            <a:r>
              <a:rPr lang="en" sz="1500">
                <a:latin typeface="Times New Roman"/>
                <a:ea typeface="Times New Roman"/>
                <a:cs typeface="Times New Roman"/>
                <a:sym typeface="Times New Roman"/>
              </a:rPr>
              <a:t>DEPARTMENT OF ECONOMICS</a:t>
            </a:r>
            <a:endParaRPr sz="1500">
              <a:latin typeface="Times New Roman"/>
              <a:ea typeface="Times New Roman"/>
              <a:cs typeface="Times New Roman"/>
              <a:sym typeface="Times New Roman"/>
            </a:endParaRPr>
          </a:p>
          <a:p>
            <a:pPr indent="0" lvl="0" marL="0" rtl="0" algn="l">
              <a:spcBef>
                <a:spcPts val="0"/>
              </a:spcBef>
              <a:spcAft>
                <a:spcPts val="0"/>
              </a:spcAft>
              <a:buNone/>
            </a:pPr>
            <a:r>
              <a:rPr lang="en" sz="1500">
                <a:latin typeface="Times New Roman"/>
                <a:ea typeface="Times New Roman"/>
                <a:cs typeface="Times New Roman"/>
                <a:sym typeface="Times New Roman"/>
              </a:rPr>
              <a:t>PERIYAR ARTS COLLEGE </a:t>
            </a:r>
            <a:endParaRPr sz="1500">
              <a:latin typeface="Times New Roman"/>
              <a:ea typeface="Times New Roman"/>
              <a:cs typeface="Times New Roman"/>
              <a:sym typeface="Times New Roman"/>
            </a:endParaRPr>
          </a:p>
          <a:p>
            <a:pPr indent="0" lvl="0" marL="0" rtl="0" algn="l">
              <a:spcBef>
                <a:spcPts val="0"/>
              </a:spcBef>
              <a:spcAft>
                <a:spcPts val="0"/>
              </a:spcAft>
              <a:buNone/>
            </a:pPr>
            <a:r>
              <a:rPr lang="en" sz="1500">
                <a:latin typeface="Times New Roman"/>
                <a:ea typeface="Times New Roman"/>
                <a:cs typeface="Times New Roman"/>
                <a:sym typeface="Times New Roman"/>
              </a:rPr>
              <a:t>CUDDALORE</a:t>
            </a:r>
            <a:endParaRPr sz="15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2"/>
          <p:cNvSpPr txBox="1"/>
          <p:nvPr>
            <p:ph type="title"/>
          </p:nvPr>
        </p:nvSpPr>
        <p:spPr>
          <a:xfrm>
            <a:off x="323225" y="224850"/>
            <a:ext cx="8502300" cy="323100"/>
          </a:xfrm>
          <a:prstGeom prst="rect">
            <a:avLst/>
          </a:prstGeom>
        </p:spPr>
        <p:txBody>
          <a:bodyPr anchorCtr="0" anchor="t" bIns="91425" lIns="91425" spcFirstLastPara="1" rIns="91425" wrap="square" tIns="91425">
            <a:noAutofit/>
          </a:bodyPr>
          <a:lstStyle/>
          <a:p>
            <a:pPr indent="0" lvl="0" marL="0" rtl="0" algn="l">
              <a:lnSpc>
                <a:spcPct val="50000"/>
              </a:lnSpc>
              <a:spcBef>
                <a:spcPts val="0"/>
              </a:spcBef>
              <a:spcAft>
                <a:spcPts val="1600"/>
              </a:spcAft>
              <a:buNone/>
            </a:pPr>
            <a:r>
              <a:rPr lang="en" sz="2600">
                <a:solidFill>
                  <a:srgbClr val="BF9000"/>
                </a:solidFill>
                <a:latin typeface="Arial"/>
                <a:ea typeface="Arial"/>
                <a:cs typeface="Arial"/>
                <a:sym typeface="Arial"/>
              </a:rPr>
              <a:t>Uses of social research</a:t>
            </a:r>
            <a:endParaRPr sz="3600">
              <a:latin typeface="Arial"/>
              <a:ea typeface="Arial"/>
              <a:cs typeface="Arial"/>
              <a:sym typeface="Arial"/>
            </a:endParaRPr>
          </a:p>
        </p:txBody>
      </p:sp>
      <p:sp>
        <p:nvSpPr>
          <p:cNvPr id="181" name="Google Shape;181;p22"/>
          <p:cNvSpPr txBox="1"/>
          <p:nvPr>
            <p:ph idx="1" type="body"/>
          </p:nvPr>
        </p:nvSpPr>
        <p:spPr>
          <a:xfrm>
            <a:off x="196750" y="674550"/>
            <a:ext cx="8769300" cy="424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424142"/>
                </a:solidFill>
                <a:highlight>
                  <a:srgbClr val="FFFFFF"/>
                </a:highlight>
                <a:latin typeface="Arial"/>
                <a:ea typeface="Arial"/>
                <a:cs typeface="Arial"/>
                <a:sym typeface="Arial"/>
              </a:rPr>
              <a:t>In a general way, some of the direct practical benefits and theoretic implications of social research may be listed as follows:</a:t>
            </a:r>
            <a:endParaRPr b="1" sz="1800">
              <a:solidFill>
                <a:srgbClr val="424142"/>
              </a:solidFill>
              <a:highlight>
                <a:srgbClr val="FFFFFF"/>
              </a:highlight>
              <a:latin typeface="Arial"/>
              <a:ea typeface="Arial"/>
              <a:cs typeface="Arial"/>
              <a:sym typeface="Arial"/>
            </a:endParaRPr>
          </a:p>
          <a:p>
            <a:pPr indent="-342900" lvl="0" marL="457200" rtl="0" algn="l">
              <a:lnSpc>
                <a:spcPct val="100000"/>
              </a:lnSpc>
              <a:spcBef>
                <a:spcPts val="1600"/>
              </a:spcBef>
              <a:spcAft>
                <a:spcPts val="0"/>
              </a:spcAft>
              <a:buSzPts val="1800"/>
              <a:buFont typeface="Georgia"/>
              <a:buChar char="●"/>
            </a:pPr>
            <a:r>
              <a:rPr lang="en" sz="1800">
                <a:solidFill>
                  <a:srgbClr val="434343"/>
                </a:solidFill>
                <a:highlight>
                  <a:srgbClr val="FFFFFF"/>
                </a:highlight>
                <a:latin typeface="Georgia"/>
                <a:ea typeface="Georgia"/>
                <a:cs typeface="Georgia"/>
                <a:sym typeface="Georgia"/>
              </a:rPr>
              <a:t>Social research has a crucial role to play in guiding social planning.</a:t>
            </a:r>
            <a:r>
              <a:rPr lang="en" sz="1800">
                <a:solidFill>
                  <a:srgbClr val="424142"/>
                </a:solidFill>
                <a:highlight>
                  <a:srgbClr val="FFFFFF"/>
                </a:highlight>
                <a:latin typeface="Georgia"/>
                <a:ea typeface="Georgia"/>
                <a:cs typeface="Georgia"/>
                <a:sym typeface="Georgia"/>
              </a:rPr>
              <a:t> Adequate social planning depends for its success on a systematic knowledge above the social resources and liabilities, of the people and their culture; of their similarities and differences, of organizations and operative controls, of their needs, hopes, aspirations and problems.</a:t>
            </a:r>
            <a:endParaRPr sz="1800">
              <a:solidFill>
                <a:srgbClr val="424142"/>
              </a:solidFill>
              <a:highlight>
                <a:srgbClr val="FFFFFF"/>
              </a:highlight>
              <a:latin typeface="Georgia"/>
              <a:ea typeface="Georgia"/>
              <a:cs typeface="Georgia"/>
              <a:sym typeface="Georgia"/>
            </a:endParaRPr>
          </a:p>
          <a:p>
            <a:pPr indent="-342900" lvl="0" marL="457200" rtl="0" algn="l">
              <a:lnSpc>
                <a:spcPct val="100000"/>
              </a:lnSpc>
              <a:spcBef>
                <a:spcPts val="0"/>
              </a:spcBef>
              <a:spcAft>
                <a:spcPts val="0"/>
              </a:spcAft>
              <a:buClr>
                <a:srgbClr val="424142"/>
              </a:buClr>
              <a:buSzPts val="1800"/>
              <a:buFont typeface="Georgia"/>
              <a:buChar char="●"/>
            </a:pPr>
            <a:r>
              <a:rPr lang="en" sz="1800">
                <a:solidFill>
                  <a:srgbClr val="424142"/>
                </a:solidFill>
                <a:highlight>
                  <a:srgbClr val="FFFFFF"/>
                </a:highlight>
                <a:latin typeface="Georgia"/>
                <a:ea typeface="Georgia"/>
                <a:cs typeface="Georgia"/>
                <a:sym typeface="Georgia"/>
              </a:rPr>
              <a:t> Since knowledge is a particular kind of power, social research, by affording first ­hand knowledge about the organization and working of society and its institutions, gives us a greater power of control over the social phenomena and action. Thus, social research may be visualized as having practical implications for formal and informal types of leadership, patterns on influence and reform in different spheres of society.</a:t>
            </a:r>
            <a:endParaRPr sz="1800">
              <a:solidFill>
                <a:srgbClr val="424142"/>
              </a:solidFill>
              <a:highlight>
                <a:srgbClr val="FFFFFF"/>
              </a:highlight>
              <a:latin typeface="Georgia"/>
              <a:ea typeface="Georgia"/>
              <a:cs typeface="Georgia"/>
              <a:sym typeface="Georgia"/>
            </a:endParaRPr>
          </a:p>
          <a:p>
            <a:pPr indent="0" lvl="0" marL="0" rtl="0" algn="l">
              <a:spcBef>
                <a:spcPts val="1600"/>
              </a:spcBef>
              <a:spcAft>
                <a:spcPts val="1600"/>
              </a:spcAft>
              <a:buNone/>
            </a:pPr>
            <a:r>
              <a:t/>
            </a:r>
            <a:endParaRPr sz="1500">
              <a:solidFill>
                <a:srgbClr val="424142"/>
              </a:solidFill>
              <a:highlight>
                <a:srgbClr val="FFFFFF"/>
              </a:highlight>
              <a:latin typeface="Georgia"/>
              <a:ea typeface="Georgia"/>
              <a:cs typeface="Georgia"/>
              <a:sym typeface="Georgi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23"/>
          <p:cNvSpPr txBox="1"/>
          <p:nvPr>
            <p:ph idx="1" type="body"/>
          </p:nvPr>
        </p:nvSpPr>
        <p:spPr>
          <a:xfrm>
            <a:off x="292800" y="477850"/>
            <a:ext cx="8558400" cy="44970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Clr>
                <a:srgbClr val="424142"/>
              </a:buClr>
              <a:buSzPts val="1800"/>
              <a:buFont typeface="Arial"/>
              <a:buChar char="●"/>
            </a:pPr>
            <a:r>
              <a:rPr lang="en" sz="1800">
                <a:solidFill>
                  <a:srgbClr val="424142"/>
                </a:solidFill>
                <a:highlight>
                  <a:srgbClr val="FFFFFF"/>
                </a:highlight>
                <a:latin typeface="Arial"/>
                <a:ea typeface="Arial"/>
                <a:cs typeface="Arial"/>
                <a:sym typeface="Arial"/>
              </a:rPr>
              <a:t>It is a very apt saying that knowledge is enlightenment. It dispels the thrust of outworn assumptions, superstitions and stereotypes. Social research thus, may be expected at-least to afford a more solid basis for people to hold whatever opinions they do.</a:t>
            </a:r>
            <a:endParaRPr sz="1800">
              <a:solidFill>
                <a:srgbClr val="424142"/>
              </a:solidFill>
              <a:highlight>
                <a:srgbClr val="FFFFFF"/>
              </a:highlight>
              <a:latin typeface="Arial"/>
              <a:ea typeface="Arial"/>
              <a:cs typeface="Arial"/>
              <a:sym typeface="Arial"/>
            </a:endParaRPr>
          </a:p>
          <a:p>
            <a:pPr indent="-342900" lvl="0" marL="457200" rtl="0" algn="l">
              <a:lnSpc>
                <a:spcPct val="100000"/>
              </a:lnSpc>
              <a:spcBef>
                <a:spcPts val="0"/>
              </a:spcBef>
              <a:spcAft>
                <a:spcPts val="0"/>
              </a:spcAft>
              <a:buClr>
                <a:srgbClr val="424142"/>
              </a:buClr>
              <a:buSzPts val="1800"/>
              <a:buFont typeface="Arial"/>
              <a:buChar char="●"/>
            </a:pPr>
            <a:r>
              <a:rPr lang="en" sz="1800">
                <a:solidFill>
                  <a:srgbClr val="424142"/>
                </a:solidFill>
                <a:highlight>
                  <a:srgbClr val="FFFFFF"/>
                </a:highlight>
                <a:latin typeface="Arial"/>
                <a:ea typeface="Arial"/>
                <a:cs typeface="Arial"/>
                <a:sym typeface="Arial"/>
              </a:rPr>
              <a:t>It is obvious that social research has direct implications for social welfare. By virtue of the deeper understanding of the casual nexus underlying various social ‘maladies’, social research provides a secure basis for effective remedial measure.</a:t>
            </a:r>
            <a:endParaRPr sz="1800">
              <a:solidFill>
                <a:srgbClr val="424142"/>
              </a:solidFill>
              <a:highlight>
                <a:srgbClr val="FFFFFF"/>
              </a:highlight>
              <a:latin typeface="Arial"/>
              <a:ea typeface="Arial"/>
              <a:cs typeface="Arial"/>
              <a:sym typeface="Arial"/>
            </a:endParaRPr>
          </a:p>
          <a:p>
            <a:pPr indent="-342900" lvl="0" marL="457200" rtl="0" algn="l">
              <a:lnSpc>
                <a:spcPct val="100000"/>
              </a:lnSpc>
              <a:spcBef>
                <a:spcPts val="0"/>
              </a:spcBef>
              <a:spcAft>
                <a:spcPts val="0"/>
              </a:spcAft>
              <a:buClr>
                <a:srgbClr val="424142"/>
              </a:buClr>
              <a:buSzPts val="1800"/>
              <a:buFont typeface="Arial"/>
              <a:buChar char="●"/>
            </a:pPr>
            <a:r>
              <a:rPr lang="en" sz="1800">
                <a:solidFill>
                  <a:srgbClr val="424142"/>
                </a:solidFill>
                <a:highlight>
                  <a:srgbClr val="FFFFFF"/>
                </a:highlight>
                <a:latin typeface="Arial"/>
                <a:ea typeface="Arial"/>
                <a:cs typeface="Arial"/>
                <a:sym typeface="Arial"/>
              </a:rPr>
              <a:t>A researcher is charged with the responsibilities of asserting some order among facts. Thus research affords a considerably sound basis for prediction. Despite the admittedly low predictive potential of social research, reasonably reliable predictions, perhaps ‘culture-bound’ or ‘context-bound’, can be made.</a:t>
            </a:r>
            <a:endParaRPr sz="1800">
              <a:solidFill>
                <a:srgbClr val="424142"/>
              </a:solidFill>
              <a:highlight>
                <a:srgbClr val="FFFFFF"/>
              </a:highlight>
              <a:latin typeface="Arial"/>
              <a:ea typeface="Arial"/>
              <a:cs typeface="Arial"/>
              <a:sym typeface="Arial"/>
            </a:endParaRPr>
          </a:p>
          <a:p>
            <a:pPr indent="0" lvl="0" marL="0" rtl="0" algn="l">
              <a:lnSpc>
                <a:spcPct val="100000"/>
              </a:lnSpc>
              <a:spcBef>
                <a:spcPts val="1600"/>
              </a:spcBef>
              <a:spcAft>
                <a:spcPts val="1600"/>
              </a:spcAft>
              <a:buNone/>
            </a:pPr>
            <a:r>
              <a:t/>
            </a:r>
            <a:endParaRPr sz="1700">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4"/>
          <p:cNvSpPr txBox="1"/>
          <p:nvPr>
            <p:ph idx="1" type="body"/>
          </p:nvPr>
        </p:nvSpPr>
        <p:spPr>
          <a:xfrm>
            <a:off x="295125" y="421600"/>
            <a:ext cx="8572500" cy="4314300"/>
          </a:xfrm>
          <a:prstGeom prst="rect">
            <a:avLst/>
          </a:prstGeom>
        </p:spPr>
        <p:txBody>
          <a:bodyPr anchorCtr="0" anchor="t" bIns="91425" lIns="91425" spcFirstLastPara="1" rIns="91425" wrap="square" tIns="91425">
            <a:noAutofit/>
          </a:bodyPr>
          <a:lstStyle/>
          <a:p>
            <a:pPr indent="-342900" lvl="0" marL="457200" rtl="0" algn="l">
              <a:lnSpc>
                <a:spcPct val="100000"/>
              </a:lnSpc>
              <a:spcBef>
                <a:spcPts val="0"/>
              </a:spcBef>
              <a:spcAft>
                <a:spcPts val="0"/>
              </a:spcAft>
              <a:buClr>
                <a:srgbClr val="424142"/>
              </a:buClr>
              <a:buSzPts val="1800"/>
              <a:buFont typeface="Arial"/>
              <a:buChar char="●"/>
            </a:pPr>
            <a:r>
              <a:rPr lang="en" sz="1800">
                <a:solidFill>
                  <a:srgbClr val="424142"/>
                </a:solidFill>
                <a:highlight>
                  <a:srgbClr val="FFFFFF"/>
                </a:highlight>
                <a:latin typeface="Arial"/>
                <a:ea typeface="Arial"/>
                <a:cs typeface="Arial"/>
                <a:sym typeface="Arial"/>
              </a:rPr>
              <a:t>Every scientist is obliged to effect constant improvements in the tools and techniques of his trade, i.e., research. The social researcher, in so far as he has to work in reference to different spatial-temporal contexts, each challenging his attack, is constantly faced with the need to improve upon his tools or if need be, to fashion new tools to match his skills with the task prompted by the exigencies of the situation.</a:t>
            </a:r>
            <a:endParaRPr sz="1800">
              <a:solidFill>
                <a:srgbClr val="424142"/>
              </a:solidFill>
              <a:highlight>
                <a:srgbClr val="FFFFFF"/>
              </a:highlight>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5"/>
          <p:cNvSpPr txBox="1"/>
          <p:nvPr>
            <p:ph type="title"/>
          </p:nvPr>
        </p:nvSpPr>
        <p:spPr>
          <a:xfrm>
            <a:off x="351325" y="379450"/>
            <a:ext cx="8445900" cy="393600"/>
          </a:xfrm>
          <a:prstGeom prst="rect">
            <a:avLst/>
          </a:prstGeom>
        </p:spPr>
        <p:txBody>
          <a:bodyPr anchorCtr="0" anchor="t" bIns="91425" lIns="91425" spcFirstLastPara="1" rIns="91425" wrap="square" tIns="91425">
            <a:noAutofit/>
          </a:bodyPr>
          <a:lstStyle/>
          <a:p>
            <a:pPr indent="0" lvl="0" marL="0" rtl="0" algn="l">
              <a:lnSpc>
                <a:spcPct val="50000"/>
              </a:lnSpc>
              <a:spcBef>
                <a:spcPts val="0"/>
              </a:spcBef>
              <a:spcAft>
                <a:spcPts val="1600"/>
              </a:spcAft>
              <a:buNone/>
            </a:pPr>
            <a:r>
              <a:rPr lang="en" sz="2600">
                <a:solidFill>
                  <a:srgbClr val="BF9000"/>
                </a:solidFill>
                <a:latin typeface="Arial"/>
                <a:ea typeface="Arial"/>
                <a:cs typeface="Arial"/>
                <a:sym typeface="Arial"/>
              </a:rPr>
              <a:t>Objectives of social research</a:t>
            </a:r>
            <a:endParaRPr sz="3600"/>
          </a:p>
        </p:txBody>
      </p:sp>
      <p:sp>
        <p:nvSpPr>
          <p:cNvPr id="197" name="Google Shape;197;p25"/>
          <p:cNvSpPr txBox="1"/>
          <p:nvPr>
            <p:ph idx="1" type="body"/>
          </p:nvPr>
        </p:nvSpPr>
        <p:spPr>
          <a:xfrm>
            <a:off x="351325" y="773050"/>
            <a:ext cx="8530200" cy="40050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0"/>
              </a:spcBef>
              <a:spcAft>
                <a:spcPts val="0"/>
              </a:spcAft>
              <a:buSzPts val="1800"/>
              <a:buFont typeface="Arial"/>
              <a:buChar char="●"/>
            </a:pPr>
            <a:r>
              <a:rPr lang="en" sz="1800">
                <a:latin typeface="Arial"/>
                <a:ea typeface="Arial"/>
                <a:cs typeface="Arial"/>
                <a:sym typeface="Arial"/>
              </a:rPr>
              <a:t>To facilitate the understanding of human behavior.</a:t>
            </a:r>
            <a:endParaRPr sz="1800">
              <a:latin typeface="Arial"/>
              <a:ea typeface="Arial"/>
              <a:cs typeface="Arial"/>
              <a:sym typeface="Arial"/>
            </a:endParaRPr>
          </a:p>
          <a:p>
            <a:pPr indent="-342900" lvl="0" marL="457200" rtl="0" algn="l">
              <a:lnSpc>
                <a:spcPct val="150000"/>
              </a:lnSpc>
              <a:spcBef>
                <a:spcPts val="0"/>
              </a:spcBef>
              <a:spcAft>
                <a:spcPts val="0"/>
              </a:spcAft>
              <a:buSzPts val="1800"/>
              <a:buFont typeface="Arial"/>
              <a:buChar char="●"/>
            </a:pPr>
            <a:r>
              <a:rPr lang="en" sz="1800">
                <a:latin typeface="Arial"/>
                <a:ea typeface="Arial"/>
                <a:cs typeface="Arial"/>
                <a:sym typeface="Arial"/>
              </a:rPr>
              <a:t>To acquire knowledge about social phenomena, events, issue, problems etc.</a:t>
            </a:r>
            <a:endParaRPr sz="1800">
              <a:latin typeface="Arial"/>
              <a:ea typeface="Arial"/>
              <a:cs typeface="Arial"/>
              <a:sym typeface="Arial"/>
            </a:endParaRPr>
          </a:p>
          <a:p>
            <a:pPr indent="-342900" lvl="0" marL="457200" rtl="0" algn="l">
              <a:lnSpc>
                <a:spcPct val="150000"/>
              </a:lnSpc>
              <a:spcBef>
                <a:spcPts val="0"/>
              </a:spcBef>
              <a:spcAft>
                <a:spcPts val="0"/>
              </a:spcAft>
              <a:buSzPts val="1800"/>
              <a:buFont typeface="Arial"/>
              <a:buChar char="●"/>
            </a:pPr>
            <a:r>
              <a:rPr lang="en" sz="1800">
                <a:latin typeface="Arial"/>
                <a:ea typeface="Arial"/>
                <a:cs typeface="Arial"/>
                <a:sym typeface="Arial"/>
              </a:rPr>
              <a:t>To identify functional relationship existing in the social phenomena.</a:t>
            </a:r>
            <a:endParaRPr sz="1800">
              <a:latin typeface="Arial"/>
              <a:ea typeface="Arial"/>
              <a:cs typeface="Arial"/>
              <a:sym typeface="Arial"/>
            </a:endParaRPr>
          </a:p>
          <a:p>
            <a:pPr indent="-342900" lvl="0" marL="457200" rtl="0" algn="l">
              <a:lnSpc>
                <a:spcPct val="150000"/>
              </a:lnSpc>
              <a:spcBef>
                <a:spcPts val="0"/>
              </a:spcBef>
              <a:spcAft>
                <a:spcPts val="0"/>
              </a:spcAft>
              <a:buSzPts val="1800"/>
              <a:buFont typeface="Arial"/>
              <a:buChar char="●"/>
            </a:pPr>
            <a:r>
              <a:rPr lang="en" sz="1800">
                <a:latin typeface="Arial"/>
                <a:ea typeface="Arial"/>
                <a:cs typeface="Arial"/>
                <a:sym typeface="Arial"/>
              </a:rPr>
              <a:t>To find out the natural laws that regulates or directs social phenomena.</a:t>
            </a:r>
            <a:endParaRPr sz="1800">
              <a:latin typeface="Arial"/>
              <a:ea typeface="Arial"/>
              <a:cs typeface="Arial"/>
              <a:sym typeface="Arial"/>
            </a:endParaRPr>
          </a:p>
          <a:p>
            <a:pPr indent="-342900" lvl="0" marL="457200" rtl="0" algn="l">
              <a:lnSpc>
                <a:spcPct val="150000"/>
              </a:lnSpc>
              <a:spcBef>
                <a:spcPts val="0"/>
              </a:spcBef>
              <a:spcAft>
                <a:spcPts val="0"/>
              </a:spcAft>
              <a:buSzPts val="1800"/>
              <a:buFont typeface="Arial"/>
              <a:buChar char="●"/>
            </a:pPr>
            <a:r>
              <a:rPr lang="en" sz="1800">
                <a:latin typeface="Arial"/>
                <a:ea typeface="Arial"/>
                <a:cs typeface="Arial"/>
                <a:sym typeface="Arial"/>
              </a:rPr>
              <a:t>To standardize the society concept, e.g. culture, struggle,generation gap, social distance etc.</a:t>
            </a:r>
            <a:endParaRPr sz="1800">
              <a:latin typeface="Arial"/>
              <a:ea typeface="Arial"/>
              <a:cs typeface="Arial"/>
              <a:sym typeface="Arial"/>
            </a:endParaRPr>
          </a:p>
          <a:p>
            <a:pPr indent="-342900" lvl="0" marL="457200" rtl="0" algn="l">
              <a:lnSpc>
                <a:spcPct val="150000"/>
              </a:lnSpc>
              <a:spcBef>
                <a:spcPts val="0"/>
              </a:spcBef>
              <a:spcAft>
                <a:spcPts val="0"/>
              </a:spcAft>
              <a:buSzPts val="1800"/>
              <a:buFont typeface="Arial"/>
              <a:buChar char="●"/>
            </a:pPr>
            <a:r>
              <a:rPr lang="en" sz="1800">
                <a:latin typeface="Arial"/>
                <a:ea typeface="Arial"/>
                <a:cs typeface="Arial"/>
                <a:sym typeface="Arial"/>
              </a:rPr>
              <a:t>To formulate solution to social problems.</a:t>
            </a:r>
            <a:endParaRPr sz="1800">
              <a:latin typeface="Arial"/>
              <a:ea typeface="Arial"/>
              <a:cs typeface="Arial"/>
              <a:sym typeface="Arial"/>
            </a:endParaRPr>
          </a:p>
          <a:p>
            <a:pPr indent="-342900" lvl="0" marL="457200" rtl="0" algn="l">
              <a:lnSpc>
                <a:spcPct val="150000"/>
              </a:lnSpc>
              <a:spcBef>
                <a:spcPts val="0"/>
              </a:spcBef>
              <a:spcAft>
                <a:spcPts val="0"/>
              </a:spcAft>
              <a:buSzPts val="1800"/>
              <a:buFont typeface="Arial"/>
              <a:buChar char="●"/>
            </a:pPr>
            <a:r>
              <a:rPr lang="en" sz="1800">
                <a:latin typeface="Arial"/>
                <a:ea typeface="Arial"/>
                <a:cs typeface="Arial"/>
                <a:sym typeface="Arial"/>
              </a:rPr>
              <a:t>To maintain social organization, remove social tension, misconception, etc.</a:t>
            </a:r>
            <a:endParaRPr sz="1800">
              <a:latin typeface="Arial"/>
              <a:ea typeface="Arial"/>
              <a:cs typeface="Arial"/>
              <a:sym typeface="Arial"/>
            </a:endParaRPr>
          </a:p>
          <a:p>
            <a:pPr indent="-342900" lvl="0" marL="457200" rtl="0" algn="l">
              <a:lnSpc>
                <a:spcPct val="150000"/>
              </a:lnSpc>
              <a:spcBef>
                <a:spcPts val="0"/>
              </a:spcBef>
              <a:spcAft>
                <a:spcPts val="0"/>
              </a:spcAft>
              <a:buSzPts val="1800"/>
              <a:buFont typeface="Arial"/>
              <a:buChar char="●"/>
            </a:pPr>
            <a:r>
              <a:rPr lang="en" sz="1800">
                <a:latin typeface="Arial"/>
                <a:ea typeface="Arial"/>
                <a:cs typeface="Arial"/>
                <a:sym typeface="Arial"/>
              </a:rPr>
              <a:t>To develop social revival plan.</a:t>
            </a:r>
            <a:endParaRPr sz="1800">
              <a:latin typeface="Arial"/>
              <a:ea typeface="Arial"/>
              <a:cs typeface="Arial"/>
              <a:sym typeface="Arial"/>
            </a:endParaRPr>
          </a:p>
          <a:p>
            <a:pPr indent="0" lvl="0" marL="0" rtl="0" algn="l">
              <a:spcBef>
                <a:spcPts val="16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6"/>
          <p:cNvSpPr txBox="1"/>
          <p:nvPr>
            <p:ph type="title"/>
          </p:nvPr>
        </p:nvSpPr>
        <p:spPr>
          <a:xfrm>
            <a:off x="337275" y="632400"/>
            <a:ext cx="8460000" cy="534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300">
                <a:solidFill>
                  <a:srgbClr val="B45F06"/>
                </a:solidFill>
                <a:latin typeface="Arial"/>
                <a:ea typeface="Arial"/>
                <a:cs typeface="Arial"/>
                <a:sym typeface="Arial"/>
              </a:rPr>
              <a:t>1.2  Types of Research</a:t>
            </a:r>
            <a:r>
              <a:rPr b="1" lang="en" sz="2300">
                <a:latin typeface="Arial"/>
                <a:ea typeface="Arial"/>
                <a:cs typeface="Arial"/>
                <a:sym typeface="Arial"/>
              </a:rPr>
              <a:t>,Formulation of a Research Problem</a:t>
            </a:r>
            <a:endParaRPr b="1" sz="3300"/>
          </a:p>
        </p:txBody>
      </p:sp>
      <p:sp>
        <p:nvSpPr>
          <p:cNvPr id="203" name="Google Shape;203;p26"/>
          <p:cNvSpPr txBox="1"/>
          <p:nvPr>
            <p:ph idx="1" type="body"/>
          </p:nvPr>
        </p:nvSpPr>
        <p:spPr>
          <a:xfrm>
            <a:off x="1377225" y="1700450"/>
            <a:ext cx="5326200" cy="2164200"/>
          </a:xfrm>
          <a:prstGeom prst="rect">
            <a:avLst/>
          </a:prstGeom>
        </p:spPr>
        <p:txBody>
          <a:bodyPr anchorCtr="0" anchor="t" bIns="91425" lIns="91425" spcFirstLastPara="1" rIns="91425" wrap="square" tIns="91425">
            <a:noAutofit/>
          </a:bodyPr>
          <a:lstStyle/>
          <a:p>
            <a:pPr indent="0" lvl="0" marL="0" rtl="0" algn="l">
              <a:lnSpc>
                <a:spcPct val="200000"/>
              </a:lnSpc>
              <a:spcBef>
                <a:spcPts val="0"/>
              </a:spcBef>
              <a:spcAft>
                <a:spcPts val="0"/>
              </a:spcAft>
              <a:buNone/>
            </a:pPr>
            <a:r>
              <a:rPr b="1" lang="en" sz="2100">
                <a:solidFill>
                  <a:srgbClr val="BF9000"/>
                </a:solidFill>
                <a:latin typeface="Arial"/>
                <a:ea typeface="Arial"/>
                <a:cs typeface="Arial"/>
                <a:sym typeface="Arial"/>
              </a:rPr>
              <a:t>Types of Social Research</a:t>
            </a:r>
            <a:endParaRPr b="1" sz="2100">
              <a:solidFill>
                <a:schemeClr val="lt1"/>
              </a:solidFill>
              <a:latin typeface="Arial"/>
              <a:ea typeface="Arial"/>
              <a:cs typeface="Arial"/>
              <a:sym typeface="Arial"/>
            </a:endParaRPr>
          </a:p>
          <a:p>
            <a:pPr indent="457200" lvl="0" marL="0" rtl="0" algn="l">
              <a:lnSpc>
                <a:spcPct val="100000"/>
              </a:lnSpc>
              <a:spcBef>
                <a:spcPts val="0"/>
              </a:spcBef>
              <a:spcAft>
                <a:spcPts val="0"/>
              </a:spcAft>
              <a:buNone/>
            </a:pPr>
            <a:r>
              <a:rPr lang="en" sz="2000">
                <a:solidFill>
                  <a:srgbClr val="000000"/>
                </a:solidFill>
                <a:latin typeface="Arial"/>
                <a:ea typeface="Arial"/>
                <a:cs typeface="Arial"/>
                <a:sym typeface="Arial"/>
              </a:rPr>
              <a:t>1.Basic research</a:t>
            </a:r>
            <a:endParaRPr sz="2000">
              <a:solidFill>
                <a:srgbClr val="000000"/>
              </a:solidFill>
              <a:latin typeface="Arial"/>
              <a:ea typeface="Arial"/>
              <a:cs typeface="Arial"/>
              <a:sym typeface="Arial"/>
            </a:endParaRPr>
          </a:p>
          <a:p>
            <a:pPr indent="0" lvl="0" marL="0" rtl="0" algn="l">
              <a:lnSpc>
                <a:spcPct val="100000"/>
              </a:lnSpc>
              <a:spcBef>
                <a:spcPts val="0"/>
              </a:spcBef>
              <a:spcAft>
                <a:spcPts val="0"/>
              </a:spcAft>
              <a:buNone/>
            </a:pPr>
            <a:r>
              <a:t/>
            </a:r>
            <a:endParaRPr sz="2000">
              <a:solidFill>
                <a:srgbClr val="000000"/>
              </a:solidFill>
              <a:latin typeface="Arial"/>
              <a:ea typeface="Arial"/>
              <a:cs typeface="Arial"/>
              <a:sym typeface="Arial"/>
            </a:endParaRPr>
          </a:p>
          <a:p>
            <a:pPr indent="457200" lvl="0" marL="0" rtl="0" algn="l">
              <a:lnSpc>
                <a:spcPct val="100000"/>
              </a:lnSpc>
              <a:spcBef>
                <a:spcPts val="0"/>
              </a:spcBef>
              <a:spcAft>
                <a:spcPts val="0"/>
              </a:spcAft>
              <a:buNone/>
            </a:pPr>
            <a:r>
              <a:rPr lang="en" sz="2000">
                <a:solidFill>
                  <a:srgbClr val="000000"/>
                </a:solidFill>
                <a:latin typeface="Arial"/>
                <a:ea typeface="Arial"/>
                <a:cs typeface="Arial"/>
                <a:sym typeface="Arial"/>
              </a:rPr>
              <a:t>2.Applied research</a:t>
            </a:r>
            <a:endParaRPr sz="2000">
              <a:solidFill>
                <a:srgbClr val="000000"/>
              </a:solidFill>
              <a:latin typeface="Arial"/>
              <a:ea typeface="Arial"/>
              <a:cs typeface="Arial"/>
              <a:sym typeface="Arial"/>
            </a:endParaRPr>
          </a:p>
          <a:p>
            <a:pPr indent="0" lvl="0" marL="0" rtl="0" algn="l">
              <a:lnSpc>
                <a:spcPct val="100000"/>
              </a:lnSpc>
              <a:spcBef>
                <a:spcPts val="0"/>
              </a:spcBef>
              <a:spcAft>
                <a:spcPts val="0"/>
              </a:spcAft>
              <a:buNone/>
            </a:pPr>
            <a:r>
              <a:t/>
            </a:r>
            <a:endParaRPr sz="2000">
              <a:solidFill>
                <a:schemeClr val="lt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27"/>
          <p:cNvSpPr txBox="1"/>
          <p:nvPr>
            <p:ph type="title"/>
          </p:nvPr>
        </p:nvSpPr>
        <p:spPr>
          <a:xfrm>
            <a:off x="421600" y="407550"/>
            <a:ext cx="8038500" cy="4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00"/>
                </a:solidFill>
                <a:latin typeface="Arial"/>
                <a:ea typeface="Arial"/>
                <a:cs typeface="Arial"/>
                <a:sym typeface="Arial"/>
              </a:rPr>
              <a:t>Basic research:</a:t>
            </a:r>
            <a:endParaRPr sz="3200"/>
          </a:p>
        </p:txBody>
      </p:sp>
      <p:sp>
        <p:nvSpPr>
          <p:cNvPr id="209" name="Google Shape;209;p27"/>
          <p:cNvSpPr txBox="1"/>
          <p:nvPr>
            <p:ph idx="1" type="body"/>
          </p:nvPr>
        </p:nvSpPr>
        <p:spPr>
          <a:xfrm>
            <a:off x="534025" y="1011825"/>
            <a:ext cx="8038500" cy="34269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Clr>
                <a:srgbClr val="000000"/>
              </a:buClr>
              <a:buSzPts val="1800"/>
              <a:buFont typeface="Arial"/>
              <a:buAutoNum type="arabicPeriod"/>
            </a:pPr>
            <a:r>
              <a:rPr lang="en" sz="1800">
                <a:solidFill>
                  <a:srgbClr val="000000"/>
                </a:solidFill>
                <a:latin typeface="Arial"/>
                <a:ea typeface="Arial"/>
                <a:cs typeface="Arial"/>
                <a:sym typeface="Arial"/>
              </a:rPr>
              <a:t>It is also called fundamental research. </a:t>
            </a:r>
            <a:endParaRPr sz="1800">
              <a:solidFill>
                <a:srgbClr val="000000"/>
              </a:solidFill>
              <a:latin typeface="Arial"/>
              <a:ea typeface="Arial"/>
              <a:cs typeface="Arial"/>
              <a:sym typeface="Arial"/>
            </a:endParaRPr>
          </a:p>
          <a:p>
            <a:pPr indent="-342900" lvl="0" marL="457200" rtl="0" algn="l">
              <a:lnSpc>
                <a:spcPct val="200000"/>
              </a:lnSpc>
              <a:spcBef>
                <a:spcPts val="0"/>
              </a:spcBef>
              <a:spcAft>
                <a:spcPts val="0"/>
              </a:spcAft>
              <a:buClr>
                <a:srgbClr val="000000"/>
              </a:buClr>
              <a:buSzPts val="1800"/>
              <a:buFont typeface="Arial"/>
              <a:buAutoNum type="arabicPeriod"/>
            </a:pPr>
            <a:r>
              <a:rPr lang="en" sz="1800">
                <a:solidFill>
                  <a:srgbClr val="000000"/>
                </a:solidFill>
                <a:latin typeface="Arial"/>
                <a:ea typeface="Arial"/>
                <a:cs typeface="Arial"/>
                <a:sym typeface="Arial"/>
              </a:rPr>
              <a:t>It is undertaken to improve our understanding of certain problems that commonly occur in social setting and how to solve them. </a:t>
            </a:r>
            <a:endParaRPr sz="1800">
              <a:solidFill>
                <a:srgbClr val="000000"/>
              </a:solidFill>
              <a:latin typeface="Arial"/>
              <a:ea typeface="Arial"/>
              <a:cs typeface="Arial"/>
              <a:sym typeface="Arial"/>
            </a:endParaRPr>
          </a:p>
          <a:p>
            <a:pPr indent="-342900" lvl="0" marL="457200" rtl="0" algn="l">
              <a:lnSpc>
                <a:spcPct val="200000"/>
              </a:lnSpc>
              <a:spcBef>
                <a:spcPts val="0"/>
              </a:spcBef>
              <a:spcAft>
                <a:spcPts val="0"/>
              </a:spcAft>
              <a:buClr>
                <a:srgbClr val="000000"/>
              </a:buClr>
              <a:buSzPts val="1800"/>
              <a:buFont typeface="Arial"/>
              <a:buAutoNum type="arabicPeriod"/>
            </a:pPr>
            <a:r>
              <a:rPr lang="en" sz="1800">
                <a:solidFill>
                  <a:srgbClr val="000000"/>
                </a:solidFill>
                <a:latin typeface="Arial"/>
                <a:ea typeface="Arial"/>
                <a:cs typeface="Arial"/>
                <a:sym typeface="Arial"/>
              </a:rPr>
              <a:t>It undertaken for sole purpose of adding to our knowledge that is fundamental and generalizable. </a:t>
            </a:r>
            <a:endParaRPr sz="1800">
              <a:solidFill>
                <a:srgbClr val="000000"/>
              </a:solidFill>
              <a:latin typeface="Arial"/>
              <a:ea typeface="Arial"/>
              <a:cs typeface="Arial"/>
              <a:sym typeface="Arial"/>
            </a:endParaRPr>
          </a:p>
          <a:p>
            <a:pPr indent="-342900" lvl="0" marL="457200" rtl="0" algn="l">
              <a:lnSpc>
                <a:spcPct val="200000"/>
              </a:lnSpc>
              <a:spcBef>
                <a:spcPts val="0"/>
              </a:spcBef>
              <a:spcAft>
                <a:spcPts val="0"/>
              </a:spcAft>
              <a:buClr>
                <a:srgbClr val="000000"/>
              </a:buClr>
              <a:buSzPts val="1800"/>
              <a:buFont typeface="Arial"/>
              <a:buAutoNum type="arabicPeriod"/>
            </a:pPr>
            <a:r>
              <a:rPr lang="en" sz="1800">
                <a:solidFill>
                  <a:srgbClr val="000000"/>
                </a:solidFill>
                <a:latin typeface="Arial"/>
                <a:ea typeface="Arial"/>
                <a:cs typeface="Arial"/>
                <a:sym typeface="Arial"/>
              </a:rPr>
              <a:t>This type of research may have no immediate or planned application.</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28"/>
          <p:cNvSpPr txBox="1"/>
          <p:nvPr>
            <p:ph type="title"/>
          </p:nvPr>
        </p:nvSpPr>
        <p:spPr>
          <a:xfrm>
            <a:off x="477800" y="196750"/>
            <a:ext cx="7847100" cy="407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2000">
                <a:solidFill>
                  <a:srgbClr val="000000"/>
                </a:solidFill>
                <a:latin typeface="Arial"/>
                <a:ea typeface="Arial"/>
                <a:cs typeface="Arial"/>
                <a:sym typeface="Arial"/>
              </a:rPr>
              <a:t>Applied research:</a:t>
            </a:r>
            <a:endParaRPr sz="3200"/>
          </a:p>
        </p:txBody>
      </p:sp>
      <p:sp>
        <p:nvSpPr>
          <p:cNvPr id="215" name="Google Shape;215;p28"/>
          <p:cNvSpPr txBox="1"/>
          <p:nvPr>
            <p:ph idx="1" type="body"/>
          </p:nvPr>
        </p:nvSpPr>
        <p:spPr>
          <a:xfrm>
            <a:off x="379450" y="604150"/>
            <a:ext cx="8347500" cy="4202100"/>
          </a:xfrm>
          <a:prstGeom prst="rect">
            <a:avLst/>
          </a:prstGeom>
        </p:spPr>
        <p:txBody>
          <a:bodyPr anchorCtr="0" anchor="t" bIns="91425" lIns="91425" spcFirstLastPara="1" rIns="91425" wrap="square" tIns="91425">
            <a:noAutofit/>
          </a:bodyPr>
          <a:lstStyle/>
          <a:p>
            <a:pPr indent="-342900" lvl="0" marL="457200" rtl="0" algn="l">
              <a:lnSpc>
                <a:spcPct val="200000"/>
              </a:lnSpc>
              <a:spcBef>
                <a:spcPts val="0"/>
              </a:spcBef>
              <a:spcAft>
                <a:spcPts val="0"/>
              </a:spcAft>
              <a:buClr>
                <a:srgbClr val="000000"/>
              </a:buClr>
              <a:buSzPts val="1800"/>
              <a:buFont typeface="Arial"/>
              <a:buAutoNum type="arabicPeriod"/>
            </a:pPr>
            <a:r>
              <a:rPr lang="en" sz="1800">
                <a:solidFill>
                  <a:srgbClr val="000000"/>
                </a:solidFill>
                <a:latin typeface="Arial"/>
                <a:ea typeface="Arial"/>
                <a:cs typeface="Arial"/>
                <a:sym typeface="Arial"/>
              </a:rPr>
              <a:t>It is also called action or decisional research. </a:t>
            </a:r>
            <a:endParaRPr sz="1800">
              <a:solidFill>
                <a:srgbClr val="000000"/>
              </a:solidFill>
              <a:latin typeface="Arial"/>
              <a:ea typeface="Arial"/>
              <a:cs typeface="Arial"/>
              <a:sym typeface="Arial"/>
            </a:endParaRPr>
          </a:p>
          <a:p>
            <a:pPr indent="-342900" lvl="0" marL="457200" rtl="0" algn="l">
              <a:lnSpc>
                <a:spcPct val="200000"/>
              </a:lnSpc>
              <a:spcBef>
                <a:spcPts val="0"/>
              </a:spcBef>
              <a:spcAft>
                <a:spcPts val="0"/>
              </a:spcAft>
              <a:buClr>
                <a:srgbClr val="000000"/>
              </a:buClr>
              <a:buSzPts val="1800"/>
              <a:buFont typeface="Arial"/>
              <a:buAutoNum type="arabicPeriod"/>
            </a:pPr>
            <a:r>
              <a:rPr lang="en" sz="1800">
                <a:solidFill>
                  <a:srgbClr val="000000"/>
                </a:solidFill>
                <a:latin typeface="Arial"/>
                <a:ea typeface="Arial"/>
                <a:cs typeface="Arial"/>
                <a:sym typeface="Arial"/>
              </a:rPr>
              <a:t>It is undertaken in response to a social problem, which requires a solution. </a:t>
            </a:r>
            <a:endParaRPr sz="1800">
              <a:solidFill>
                <a:srgbClr val="000000"/>
              </a:solidFill>
              <a:latin typeface="Arial"/>
              <a:ea typeface="Arial"/>
              <a:cs typeface="Arial"/>
              <a:sym typeface="Arial"/>
            </a:endParaRPr>
          </a:p>
          <a:p>
            <a:pPr indent="-342900" lvl="0" marL="457200" rtl="0" algn="l">
              <a:lnSpc>
                <a:spcPct val="200000"/>
              </a:lnSpc>
              <a:spcBef>
                <a:spcPts val="0"/>
              </a:spcBef>
              <a:spcAft>
                <a:spcPts val="0"/>
              </a:spcAft>
              <a:buClr>
                <a:srgbClr val="000000"/>
              </a:buClr>
              <a:buSzPts val="1800"/>
              <a:buFont typeface="Arial"/>
              <a:buAutoNum type="arabicPeriod"/>
            </a:pPr>
            <a:r>
              <a:rPr lang="en" sz="1800">
                <a:solidFill>
                  <a:srgbClr val="000000"/>
                </a:solidFill>
                <a:latin typeface="Arial"/>
                <a:ea typeface="Arial"/>
                <a:cs typeface="Arial"/>
                <a:sym typeface="Arial"/>
              </a:rPr>
              <a:t>Its major purpose is to answer practical and useful question.</a:t>
            </a:r>
            <a:endParaRPr sz="1800">
              <a:solidFill>
                <a:srgbClr val="000000"/>
              </a:solidFill>
              <a:latin typeface="Arial"/>
              <a:ea typeface="Arial"/>
              <a:cs typeface="Arial"/>
              <a:sym typeface="Arial"/>
            </a:endParaRPr>
          </a:p>
          <a:p>
            <a:pPr indent="-342900" lvl="0" marL="457200" rtl="0" algn="l">
              <a:lnSpc>
                <a:spcPct val="200000"/>
              </a:lnSpc>
              <a:spcBef>
                <a:spcPts val="0"/>
              </a:spcBef>
              <a:spcAft>
                <a:spcPts val="0"/>
              </a:spcAft>
              <a:buClr>
                <a:srgbClr val="000000"/>
              </a:buClr>
              <a:buSzPts val="1800"/>
              <a:buFont typeface="Arial"/>
              <a:buAutoNum type="arabicPeriod"/>
            </a:pPr>
            <a:r>
              <a:rPr lang="en" sz="1800">
                <a:solidFill>
                  <a:srgbClr val="000000"/>
                </a:solidFill>
                <a:latin typeface="Arial"/>
                <a:ea typeface="Arial"/>
                <a:cs typeface="Arial"/>
                <a:sym typeface="Arial"/>
              </a:rPr>
              <a:t>The results are practically applied to solve immediate problems.</a:t>
            </a:r>
            <a:endParaRPr sz="1800">
              <a:solidFill>
                <a:srgbClr val="000000"/>
              </a:solidFill>
              <a:latin typeface="Arial"/>
              <a:ea typeface="Arial"/>
              <a:cs typeface="Arial"/>
              <a:sym typeface="Arial"/>
            </a:endParaRPr>
          </a:p>
          <a:p>
            <a:pPr indent="-342900" lvl="0" marL="457200" rtl="0" algn="l">
              <a:lnSpc>
                <a:spcPct val="200000"/>
              </a:lnSpc>
              <a:spcBef>
                <a:spcPts val="0"/>
              </a:spcBef>
              <a:spcAft>
                <a:spcPts val="0"/>
              </a:spcAft>
              <a:buClr>
                <a:srgbClr val="000000"/>
              </a:buClr>
              <a:buSzPts val="1800"/>
              <a:buFont typeface="Arial"/>
              <a:buAutoNum type="arabicPeriod"/>
            </a:pPr>
            <a:r>
              <a:rPr lang="en" sz="1800">
                <a:solidFill>
                  <a:srgbClr val="000000"/>
                </a:solidFill>
                <a:latin typeface="Arial"/>
                <a:ea typeface="Arial"/>
                <a:cs typeface="Arial"/>
                <a:sym typeface="Arial"/>
              </a:rPr>
              <a:t>It involves normative prescription. </a:t>
            </a:r>
            <a:endParaRPr sz="1800">
              <a:solidFill>
                <a:srgbClr val="000000"/>
              </a:solidFill>
              <a:latin typeface="Arial"/>
              <a:ea typeface="Arial"/>
              <a:cs typeface="Arial"/>
              <a:sym typeface="Arial"/>
            </a:endParaRPr>
          </a:p>
          <a:p>
            <a:pPr indent="-342900" lvl="0" marL="457200" rtl="0" algn="l">
              <a:lnSpc>
                <a:spcPct val="200000"/>
              </a:lnSpc>
              <a:spcBef>
                <a:spcPts val="0"/>
              </a:spcBef>
              <a:spcAft>
                <a:spcPts val="0"/>
              </a:spcAft>
              <a:buClr>
                <a:srgbClr val="000000"/>
              </a:buClr>
              <a:buSzPts val="1800"/>
              <a:buFont typeface="Arial"/>
              <a:buAutoNum type="arabicPeriod"/>
            </a:pPr>
            <a:r>
              <a:rPr lang="en" sz="1800">
                <a:solidFill>
                  <a:srgbClr val="000000"/>
                </a:solidFill>
                <a:latin typeface="Arial"/>
                <a:ea typeface="Arial"/>
                <a:cs typeface="Arial"/>
                <a:sym typeface="Arial"/>
              </a:rPr>
              <a:t>As applied research is concerned with knowledge that has immediate application. </a:t>
            </a:r>
            <a:endParaRPr sz="1800">
              <a:solidFill>
                <a:srgbClr val="000000"/>
              </a:solidFill>
              <a:latin typeface="Arial"/>
              <a:ea typeface="Arial"/>
              <a:cs typeface="Arial"/>
              <a:sym typeface="Arial"/>
            </a:endParaRPr>
          </a:p>
          <a:p>
            <a:pPr indent="-342900" lvl="0" marL="457200" rtl="0" algn="l">
              <a:lnSpc>
                <a:spcPct val="200000"/>
              </a:lnSpc>
              <a:spcBef>
                <a:spcPts val="0"/>
              </a:spcBef>
              <a:spcAft>
                <a:spcPts val="0"/>
              </a:spcAft>
              <a:buClr>
                <a:srgbClr val="000000"/>
              </a:buClr>
              <a:buSzPts val="1800"/>
              <a:buFont typeface="Arial"/>
              <a:buAutoNum type="arabicPeriod"/>
            </a:pPr>
            <a:r>
              <a:rPr lang="en" sz="1800">
                <a:solidFill>
                  <a:srgbClr val="000000"/>
                </a:solidFill>
                <a:latin typeface="Arial"/>
                <a:ea typeface="Arial"/>
                <a:cs typeface="Arial"/>
                <a:sym typeface="Arial"/>
              </a:rPr>
              <a:t>It is also called decisional research.</a:t>
            </a:r>
            <a:endParaRPr sz="1800">
              <a:solidFill>
                <a:srgbClr val="000000"/>
              </a:solidFill>
              <a:latin typeface="Arial"/>
              <a:ea typeface="Arial"/>
              <a:cs typeface="Arial"/>
              <a:sym typeface="Arial"/>
            </a:endParaRPr>
          </a:p>
          <a:p>
            <a:pPr indent="0" lvl="0" marL="0" rtl="0" algn="l">
              <a:lnSpc>
                <a:spcPct val="100000"/>
              </a:lnSpc>
              <a:spcBef>
                <a:spcPts val="0"/>
              </a:spcBef>
              <a:spcAft>
                <a:spcPts val="0"/>
              </a:spcAft>
              <a:buNone/>
            </a:pPr>
            <a:r>
              <a:t/>
            </a:r>
            <a:endParaRPr sz="2000">
              <a:solidFill>
                <a:schemeClr val="lt1"/>
              </a:solidFill>
              <a:latin typeface="Arial"/>
              <a:ea typeface="Arial"/>
              <a:cs typeface="Arial"/>
              <a:sym typeface="Arial"/>
            </a:endParaRPr>
          </a:p>
          <a:p>
            <a:pPr indent="0" lvl="0" marL="0" rtl="0" algn="l">
              <a:spcBef>
                <a:spcPts val="0"/>
              </a:spcBef>
              <a:spcAft>
                <a:spcPts val="1600"/>
              </a:spcAft>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29"/>
          <p:cNvSpPr txBox="1"/>
          <p:nvPr>
            <p:ph type="title"/>
          </p:nvPr>
        </p:nvSpPr>
        <p:spPr>
          <a:xfrm>
            <a:off x="435650" y="576175"/>
            <a:ext cx="8249400" cy="337200"/>
          </a:xfrm>
          <a:prstGeom prst="rect">
            <a:avLst/>
          </a:prstGeom>
        </p:spPr>
        <p:txBody>
          <a:bodyPr anchorCtr="0" anchor="t" bIns="91425" lIns="91425" spcFirstLastPara="1" rIns="91425" wrap="square" tIns="91425">
            <a:noAutofit/>
          </a:bodyPr>
          <a:lstStyle/>
          <a:p>
            <a:pPr indent="0" lvl="0" marL="0" rtl="0" algn="l">
              <a:lnSpc>
                <a:spcPct val="50000"/>
              </a:lnSpc>
              <a:spcBef>
                <a:spcPts val="0"/>
              </a:spcBef>
              <a:spcAft>
                <a:spcPts val="1600"/>
              </a:spcAft>
              <a:buNone/>
            </a:pPr>
            <a:r>
              <a:rPr lang="en" sz="2100">
                <a:solidFill>
                  <a:srgbClr val="BF9000"/>
                </a:solidFill>
                <a:latin typeface="Arial"/>
                <a:ea typeface="Arial"/>
                <a:cs typeface="Arial"/>
                <a:sym typeface="Arial"/>
              </a:rPr>
              <a:t>Functions of Social Research</a:t>
            </a:r>
            <a:endParaRPr sz="3100"/>
          </a:p>
        </p:txBody>
      </p:sp>
      <p:sp>
        <p:nvSpPr>
          <p:cNvPr id="221" name="Google Shape;221;p29"/>
          <p:cNvSpPr txBox="1"/>
          <p:nvPr>
            <p:ph idx="1" type="body"/>
          </p:nvPr>
        </p:nvSpPr>
        <p:spPr>
          <a:xfrm>
            <a:off x="281075" y="913375"/>
            <a:ext cx="8628600" cy="4047300"/>
          </a:xfrm>
          <a:prstGeom prst="rect">
            <a:avLst/>
          </a:prstGeom>
        </p:spPr>
        <p:txBody>
          <a:bodyPr anchorCtr="0" anchor="t" bIns="91425" lIns="91425" spcFirstLastPara="1" rIns="91425" wrap="square" tIns="91425">
            <a:noAutofit/>
          </a:bodyPr>
          <a:lstStyle/>
          <a:p>
            <a:pPr indent="0" lvl="0" marL="0" rtl="0" algn="l">
              <a:lnSpc>
                <a:spcPct val="100000"/>
              </a:lnSpc>
              <a:spcBef>
                <a:spcPts val="300"/>
              </a:spcBef>
              <a:spcAft>
                <a:spcPts val="0"/>
              </a:spcAft>
              <a:buNone/>
            </a:pPr>
            <a:r>
              <a:rPr lang="en" sz="1800">
                <a:solidFill>
                  <a:srgbClr val="000000"/>
                </a:solidFill>
                <a:latin typeface="Arial"/>
                <a:ea typeface="Arial"/>
                <a:cs typeface="Arial"/>
                <a:sym typeface="Arial"/>
              </a:rPr>
              <a:t>The important functions of social science research are discussed below;</a:t>
            </a:r>
            <a:endParaRPr sz="1800">
              <a:solidFill>
                <a:srgbClr val="000000"/>
              </a:solidFill>
              <a:latin typeface="Arial"/>
              <a:ea typeface="Arial"/>
              <a:cs typeface="Arial"/>
              <a:sym typeface="Arial"/>
            </a:endParaRPr>
          </a:p>
          <a:p>
            <a:pPr indent="0" lvl="0" marL="0" rtl="0" algn="l">
              <a:lnSpc>
                <a:spcPct val="100000"/>
              </a:lnSpc>
              <a:spcBef>
                <a:spcPts val="300"/>
              </a:spcBef>
              <a:spcAft>
                <a:spcPts val="0"/>
              </a:spcAft>
              <a:buNone/>
            </a:pPr>
            <a:r>
              <a:rPr b="1" lang="en" sz="1800">
                <a:solidFill>
                  <a:srgbClr val="000000"/>
                </a:solidFill>
                <a:latin typeface="Arial"/>
                <a:ea typeface="Arial"/>
                <a:cs typeface="Arial"/>
                <a:sym typeface="Arial"/>
              </a:rPr>
              <a:t>a) Discovery of facts and their interpretation.</a:t>
            </a:r>
            <a:endParaRPr b="1" sz="1800">
              <a:solidFill>
                <a:srgbClr val="000000"/>
              </a:solidFill>
              <a:latin typeface="Arial"/>
              <a:ea typeface="Arial"/>
              <a:cs typeface="Arial"/>
              <a:sym typeface="Arial"/>
            </a:endParaRPr>
          </a:p>
          <a:p>
            <a:pPr indent="0" lvl="0" marL="0" rtl="0" algn="just">
              <a:lnSpc>
                <a:spcPct val="100000"/>
              </a:lnSpc>
              <a:spcBef>
                <a:spcPts val="300"/>
              </a:spcBef>
              <a:spcAft>
                <a:spcPts val="0"/>
              </a:spcAft>
              <a:buNone/>
            </a:pPr>
            <a:r>
              <a:rPr lang="en" sz="1800">
                <a:solidFill>
                  <a:srgbClr val="000000"/>
                </a:solidFill>
                <a:latin typeface="Arial"/>
                <a:ea typeface="Arial"/>
                <a:cs typeface="Arial"/>
                <a:sym typeface="Arial"/>
              </a:rPr>
              <a:t>Social research provides answer to questions of what, when, how and why of man,social life and institutions. Discover of facts and their inter relationship help us to discard distortions and contribute to our understanding of social reality.</a:t>
            </a:r>
            <a:endParaRPr sz="1800">
              <a:solidFill>
                <a:srgbClr val="000000"/>
              </a:solidFill>
              <a:latin typeface="Arial"/>
              <a:ea typeface="Arial"/>
              <a:cs typeface="Arial"/>
              <a:sym typeface="Arial"/>
            </a:endParaRPr>
          </a:p>
          <a:p>
            <a:pPr indent="0" lvl="0" marL="0" rtl="0" algn="l">
              <a:lnSpc>
                <a:spcPct val="100000"/>
              </a:lnSpc>
              <a:spcBef>
                <a:spcPts val="300"/>
              </a:spcBef>
              <a:spcAft>
                <a:spcPts val="0"/>
              </a:spcAft>
              <a:buNone/>
            </a:pPr>
            <a:r>
              <a:rPr b="1" lang="en" sz="1800">
                <a:solidFill>
                  <a:srgbClr val="000000"/>
                </a:solidFill>
                <a:latin typeface="Arial"/>
                <a:ea typeface="Arial"/>
                <a:cs typeface="Arial"/>
                <a:sym typeface="Arial"/>
              </a:rPr>
              <a:t>b) Diagnosis of problems and their analysis.</a:t>
            </a:r>
            <a:endParaRPr b="1" sz="1800">
              <a:solidFill>
                <a:srgbClr val="000000"/>
              </a:solidFill>
              <a:latin typeface="Arial"/>
              <a:ea typeface="Arial"/>
              <a:cs typeface="Arial"/>
              <a:sym typeface="Arial"/>
            </a:endParaRPr>
          </a:p>
          <a:p>
            <a:pPr indent="0" lvl="0" marL="0" rtl="0" algn="l">
              <a:lnSpc>
                <a:spcPct val="100000"/>
              </a:lnSpc>
              <a:spcBef>
                <a:spcPts val="300"/>
              </a:spcBef>
              <a:spcAft>
                <a:spcPts val="0"/>
              </a:spcAft>
              <a:buNone/>
            </a:pPr>
            <a:r>
              <a:rPr lang="en" sz="1800">
                <a:solidFill>
                  <a:srgbClr val="000000"/>
                </a:solidFill>
                <a:latin typeface="Arial"/>
                <a:ea typeface="Arial"/>
                <a:cs typeface="Arial"/>
                <a:sym typeface="Arial"/>
              </a:rPr>
              <a:t>Our society has innumerable problems such as poverty, unemployment, economic inequality, social tension etc,. The nature and dimensions of such problems have to be diagnosed and analyzed. An analysis of problems leads to an identification of appropriate remedial actions.</a:t>
            </a:r>
            <a:endParaRPr sz="1800">
              <a:solidFill>
                <a:srgbClr val="000000"/>
              </a:solidFill>
              <a:latin typeface="Arial"/>
              <a:ea typeface="Arial"/>
              <a:cs typeface="Arial"/>
              <a:sym typeface="Arial"/>
            </a:endParaRPr>
          </a:p>
          <a:p>
            <a:pPr indent="0" lvl="0" marL="0" rtl="0" algn="l">
              <a:lnSpc>
                <a:spcPct val="100000"/>
              </a:lnSpc>
              <a:spcBef>
                <a:spcPts val="300"/>
              </a:spcBef>
              <a:spcAft>
                <a:spcPts val="0"/>
              </a:spcAft>
              <a:buNone/>
            </a:pPr>
            <a:r>
              <a:rPr b="1" lang="en" sz="1800">
                <a:solidFill>
                  <a:srgbClr val="000000"/>
                </a:solidFill>
                <a:latin typeface="Arial"/>
                <a:ea typeface="Arial"/>
                <a:cs typeface="Arial"/>
                <a:sym typeface="Arial"/>
              </a:rPr>
              <a:t>c) Systematization of knowledge</a:t>
            </a:r>
            <a:r>
              <a:rPr lang="en" sz="1800">
                <a:solidFill>
                  <a:srgbClr val="000000"/>
                </a:solidFill>
                <a:latin typeface="Arial"/>
                <a:ea typeface="Arial"/>
                <a:cs typeface="Arial"/>
                <a:sym typeface="Arial"/>
              </a:rPr>
              <a:t>.</a:t>
            </a:r>
            <a:endParaRPr sz="1800">
              <a:solidFill>
                <a:srgbClr val="000000"/>
              </a:solidFill>
              <a:latin typeface="Arial"/>
              <a:ea typeface="Arial"/>
              <a:cs typeface="Arial"/>
              <a:sym typeface="Arial"/>
            </a:endParaRPr>
          </a:p>
          <a:p>
            <a:pPr indent="0" lvl="0" marL="0" rtl="0" algn="l">
              <a:lnSpc>
                <a:spcPct val="100000"/>
              </a:lnSpc>
              <a:spcBef>
                <a:spcPts val="300"/>
              </a:spcBef>
              <a:spcAft>
                <a:spcPts val="0"/>
              </a:spcAft>
              <a:buNone/>
            </a:pPr>
            <a:r>
              <a:rPr lang="en" sz="1800">
                <a:solidFill>
                  <a:srgbClr val="000000"/>
                </a:solidFill>
                <a:latin typeface="Arial"/>
                <a:ea typeface="Arial"/>
                <a:cs typeface="Arial"/>
                <a:sym typeface="Arial"/>
              </a:rPr>
              <a:t>The facts discovered through research are systematized and the body of knowledge is developed. It contributes to the growth of theory building.</a:t>
            </a:r>
            <a:endParaRPr sz="1800">
              <a:solidFill>
                <a:srgbClr val="000000"/>
              </a:solidFill>
              <a:latin typeface="Arial"/>
              <a:ea typeface="Arial"/>
              <a:cs typeface="Arial"/>
              <a:sym typeface="Arial"/>
            </a:endParaRPr>
          </a:p>
          <a:p>
            <a:pPr indent="0" lvl="0" marL="0" rtl="0" algn="l">
              <a:lnSpc>
                <a:spcPct val="100000"/>
              </a:lnSpc>
              <a:spcBef>
                <a:spcPts val="300"/>
              </a:spcBef>
              <a:spcAft>
                <a:spcPts val="300"/>
              </a:spcAft>
              <a:buNone/>
            </a:pPr>
            <a:r>
              <a:rPr lang="en" sz="1400">
                <a:solidFill>
                  <a:srgbClr val="000000"/>
                </a:solidFill>
                <a:latin typeface="Arial"/>
                <a:ea typeface="Arial"/>
                <a:cs typeface="Arial"/>
                <a:sym typeface="Arial"/>
              </a:rPr>
              <a:t>.</a:t>
            </a:r>
            <a:endParaRPr>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30"/>
          <p:cNvSpPr txBox="1"/>
          <p:nvPr>
            <p:ph idx="1" type="body"/>
          </p:nvPr>
        </p:nvSpPr>
        <p:spPr>
          <a:xfrm>
            <a:off x="337275" y="295125"/>
            <a:ext cx="8502300" cy="4497000"/>
          </a:xfrm>
          <a:prstGeom prst="rect">
            <a:avLst/>
          </a:prstGeom>
        </p:spPr>
        <p:txBody>
          <a:bodyPr anchorCtr="0" anchor="t" bIns="91425" lIns="91425" spcFirstLastPara="1" rIns="91425" wrap="square" tIns="91425">
            <a:noAutofit/>
          </a:bodyPr>
          <a:lstStyle/>
          <a:p>
            <a:pPr indent="0" lvl="0" marL="0" rtl="0" algn="l">
              <a:lnSpc>
                <a:spcPct val="100000"/>
              </a:lnSpc>
              <a:spcBef>
                <a:spcPts val="300"/>
              </a:spcBef>
              <a:spcAft>
                <a:spcPts val="0"/>
              </a:spcAft>
              <a:buNone/>
            </a:pPr>
            <a:r>
              <a:rPr b="1" lang="en" sz="1800">
                <a:solidFill>
                  <a:srgbClr val="000000"/>
                </a:solidFill>
                <a:latin typeface="Arial"/>
                <a:ea typeface="Arial"/>
                <a:cs typeface="Arial"/>
                <a:sym typeface="Arial"/>
              </a:rPr>
              <a:t>d) Control over social phenomena.</a:t>
            </a:r>
            <a:endParaRPr b="1" sz="1800">
              <a:solidFill>
                <a:srgbClr val="000000"/>
              </a:solidFill>
              <a:latin typeface="Arial"/>
              <a:ea typeface="Arial"/>
              <a:cs typeface="Arial"/>
              <a:sym typeface="Arial"/>
            </a:endParaRPr>
          </a:p>
          <a:p>
            <a:pPr indent="0" lvl="0" marL="0" rtl="0" algn="l">
              <a:lnSpc>
                <a:spcPct val="100000"/>
              </a:lnSpc>
              <a:spcBef>
                <a:spcPts val="300"/>
              </a:spcBef>
              <a:spcAft>
                <a:spcPts val="0"/>
              </a:spcAft>
              <a:buNone/>
            </a:pPr>
            <a:r>
              <a:rPr lang="en" sz="1800">
                <a:solidFill>
                  <a:srgbClr val="000000"/>
                </a:solidFill>
                <a:latin typeface="Arial"/>
                <a:ea typeface="Arial"/>
                <a:cs typeface="Arial"/>
                <a:sym typeface="Arial"/>
              </a:rPr>
              <a:t>Research in social science provides first hand information about the nature of social institutions. This knowledge helps us to control over the social phenomena.</a:t>
            </a:r>
            <a:endParaRPr sz="1800">
              <a:solidFill>
                <a:srgbClr val="000000"/>
              </a:solidFill>
              <a:latin typeface="Arial"/>
              <a:ea typeface="Arial"/>
              <a:cs typeface="Arial"/>
              <a:sym typeface="Arial"/>
            </a:endParaRPr>
          </a:p>
          <a:p>
            <a:pPr indent="0" lvl="0" marL="0" rtl="0" algn="l">
              <a:spcBef>
                <a:spcPts val="300"/>
              </a:spcBef>
              <a:spcAft>
                <a:spcPts val="0"/>
              </a:spcAft>
              <a:buNone/>
            </a:pPr>
            <a:r>
              <a:rPr b="1" lang="en" sz="1800">
                <a:solidFill>
                  <a:srgbClr val="000000"/>
                </a:solidFill>
                <a:latin typeface="Arial"/>
                <a:ea typeface="Arial"/>
                <a:cs typeface="Arial"/>
                <a:sym typeface="Arial"/>
              </a:rPr>
              <a:t>e) Prediction.</a:t>
            </a:r>
            <a:endParaRPr b="1" sz="1800">
              <a:solidFill>
                <a:srgbClr val="000000"/>
              </a:solidFill>
              <a:latin typeface="Arial"/>
              <a:ea typeface="Arial"/>
              <a:cs typeface="Arial"/>
              <a:sym typeface="Arial"/>
            </a:endParaRPr>
          </a:p>
          <a:p>
            <a:pPr indent="0" lvl="0" marL="0" rtl="0" algn="l">
              <a:spcBef>
                <a:spcPts val="300"/>
              </a:spcBef>
              <a:spcAft>
                <a:spcPts val="0"/>
              </a:spcAft>
              <a:buNone/>
            </a:pPr>
            <a:r>
              <a:rPr lang="en" sz="1800">
                <a:solidFill>
                  <a:srgbClr val="000000"/>
                </a:solidFill>
                <a:latin typeface="Arial"/>
                <a:ea typeface="Arial"/>
                <a:cs typeface="Arial"/>
                <a:sym typeface="Arial"/>
              </a:rPr>
              <a:t>Social research aims at finding an order among social fact and their casual relations This affords a sound basis for prediction in several cases.</a:t>
            </a:r>
            <a:endParaRPr sz="1800">
              <a:solidFill>
                <a:srgbClr val="000000"/>
              </a:solidFill>
              <a:latin typeface="Arial"/>
              <a:ea typeface="Arial"/>
              <a:cs typeface="Arial"/>
              <a:sym typeface="Arial"/>
            </a:endParaRPr>
          </a:p>
          <a:p>
            <a:pPr indent="0" lvl="0" marL="0" rtl="0" algn="l">
              <a:spcBef>
                <a:spcPts val="300"/>
              </a:spcBef>
              <a:spcAft>
                <a:spcPts val="0"/>
              </a:spcAft>
              <a:buNone/>
            </a:pPr>
            <a:r>
              <a:rPr b="1" lang="en" sz="1800">
                <a:solidFill>
                  <a:srgbClr val="000000"/>
                </a:solidFill>
                <a:latin typeface="Arial"/>
                <a:ea typeface="Arial"/>
                <a:cs typeface="Arial"/>
                <a:sym typeface="Arial"/>
              </a:rPr>
              <a:t>f) Development planning.</a:t>
            </a:r>
            <a:endParaRPr b="1" sz="1800">
              <a:solidFill>
                <a:srgbClr val="000000"/>
              </a:solidFill>
              <a:latin typeface="Arial"/>
              <a:ea typeface="Arial"/>
              <a:cs typeface="Arial"/>
              <a:sym typeface="Arial"/>
            </a:endParaRPr>
          </a:p>
          <a:p>
            <a:pPr indent="0" lvl="0" marL="0" rtl="0" algn="l">
              <a:spcBef>
                <a:spcPts val="300"/>
              </a:spcBef>
              <a:spcAft>
                <a:spcPts val="0"/>
              </a:spcAft>
              <a:buNone/>
            </a:pPr>
            <a:r>
              <a:rPr lang="en" sz="1800">
                <a:solidFill>
                  <a:srgbClr val="000000"/>
                </a:solidFill>
                <a:latin typeface="Arial"/>
                <a:ea typeface="Arial"/>
                <a:cs typeface="Arial"/>
                <a:sym typeface="Arial"/>
              </a:rPr>
              <a:t>Systematic research can give us the required data base for planning and designing developmental schemes and programmes.</a:t>
            </a:r>
            <a:endParaRPr sz="1800">
              <a:solidFill>
                <a:srgbClr val="000000"/>
              </a:solidFill>
              <a:latin typeface="Arial"/>
              <a:ea typeface="Arial"/>
              <a:cs typeface="Arial"/>
              <a:sym typeface="Arial"/>
            </a:endParaRPr>
          </a:p>
          <a:p>
            <a:pPr indent="0" lvl="0" marL="0" rtl="0" algn="l">
              <a:spcBef>
                <a:spcPts val="300"/>
              </a:spcBef>
              <a:spcAft>
                <a:spcPts val="0"/>
              </a:spcAft>
              <a:buNone/>
            </a:pPr>
            <a:r>
              <a:rPr b="1" lang="en" sz="1800">
                <a:solidFill>
                  <a:srgbClr val="000000"/>
                </a:solidFill>
                <a:latin typeface="Arial"/>
                <a:ea typeface="Arial"/>
                <a:cs typeface="Arial"/>
                <a:sym typeface="Arial"/>
              </a:rPr>
              <a:t>g) Social welfare.</a:t>
            </a:r>
            <a:endParaRPr b="1" sz="1800">
              <a:solidFill>
                <a:srgbClr val="000000"/>
              </a:solidFill>
              <a:latin typeface="Arial"/>
              <a:ea typeface="Arial"/>
              <a:cs typeface="Arial"/>
              <a:sym typeface="Arial"/>
            </a:endParaRPr>
          </a:p>
          <a:p>
            <a:pPr indent="0" lvl="0" marL="0" rtl="0" algn="l">
              <a:spcBef>
                <a:spcPts val="300"/>
              </a:spcBef>
              <a:spcAft>
                <a:spcPts val="0"/>
              </a:spcAft>
              <a:buNone/>
            </a:pPr>
            <a:r>
              <a:rPr lang="en" sz="1800">
                <a:solidFill>
                  <a:srgbClr val="000000"/>
                </a:solidFill>
                <a:latin typeface="Arial"/>
                <a:ea typeface="Arial"/>
                <a:cs typeface="Arial"/>
                <a:sym typeface="Arial"/>
              </a:rPr>
              <a:t>Social research can identify the causes of social evils and problems. It can thus help in taking appropriate remedial actions. It also provides guideline for social welfare.</a:t>
            </a:r>
            <a:endParaRPr sz="1800">
              <a:solidFill>
                <a:srgbClr val="000000"/>
              </a:solidFill>
              <a:latin typeface="Arial"/>
              <a:ea typeface="Arial"/>
              <a:cs typeface="Arial"/>
              <a:sym typeface="Arial"/>
            </a:endParaRPr>
          </a:p>
          <a:p>
            <a:pPr indent="0" lvl="0" marL="0" rtl="0" algn="l">
              <a:spcBef>
                <a:spcPts val="300"/>
              </a:spcBef>
              <a:spcAft>
                <a:spcPts val="16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31"/>
          <p:cNvSpPr txBox="1"/>
          <p:nvPr>
            <p:ph type="title"/>
          </p:nvPr>
        </p:nvSpPr>
        <p:spPr>
          <a:xfrm>
            <a:off x="337275" y="238900"/>
            <a:ext cx="8403900" cy="1517700"/>
          </a:xfrm>
          <a:prstGeom prst="rect">
            <a:avLst/>
          </a:prstGeom>
        </p:spPr>
        <p:txBody>
          <a:bodyPr anchorCtr="0" anchor="t" bIns="91425" lIns="91425" spcFirstLastPara="1" rIns="91425" wrap="square" tIns="91425">
            <a:noAutofit/>
          </a:bodyPr>
          <a:lstStyle/>
          <a:p>
            <a:pPr indent="0" lvl="0" marL="0" rtl="0" algn="l">
              <a:lnSpc>
                <a:spcPct val="50000"/>
              </a:lnSpc>
              <a:spcBef>
                <a:spcPts val="0"/>
              </a:spcBef>
              <a:spcAft>
                <a:spcPts val="0"/>
              </a:spcAft>
              <a:buNone/>
            </a:pPr>
            <a:r>
              <a:rPr lang="en" sz="2100">
                <a:solidFill>
                  <a:srgbClr val="BF9000"/>
                </a:solidFill>
                <a:latin typeface="Arial"/>
                <a:ea typeface="Arial"/>
                <a:cs typeface="Arial"/>
                <a:sym typeface="Arial"/>
              </a:rPr>
              <a:t>Scope of Social Research</a:t>
            </a:r>
            <a:endParaRPr sz="2100">
              <a:solidFill>
                <a:srgbClr val="BF9000"/>
              </a:solidFill>
              <a:latin typeface="Arial"/>
              <a:ea typeface="Arial"/>
              <a:cs typeface="Arial"/>
              <a:sym typeface="Arial"/>
            </a:endParaRPr>
          </a:p>
          <a:p>
            <a:pPr indent="457200" lvl="0" marL="0" rtl="0" algn="l">
              <a:lnSpc>
                <a:spcPct val="115000"/>
              </a:lnSpc>
              <a:spcBef>
                <a:spcPts val="1600"/>
              </a:spcBef>
              <a:spcAft>
                <a:spcPts val="0"/>
              </a:spcAft>
              <a:buNone/>
            </a:pPr>
            <a:r>
              <a:rPr lang="en" sz="1600">
                <a:solidFill>
                  <a:srgbClr val="000000"/>
                </a:solidFill>
                <a:latin typeface="Arial"/>
                <a:ea typeface="Arial"/>
                <a:cs typeface="Arial"/>
                <a:sym typeface="Arial"/>
              </a:rPr>
              <a:t>The fields of social science research unlimited and the materials of research are endless. Every group of social phenomena, every phase of human life and every stages of past and present development are materials for the social scientist. The area of research in various social sciences provides vast scope for research in social sciences.</a:t>
            </a:r>
            <a:endParaRPr sz="1600">
              <a:solidFill>
                <a:schemeClr val="dk2"/>
              </a:solidFill>
              <a:latin typeface="Calibri"/>
              <a:ea typeface="Calibri"/>
              <a:cs typeface="Calibri"/>
              <a:sym typeface="Calibri"/>
            </a:endParaRPr>
          </a:p>
          <a:p>
            <a:pPr indent="0" lvl="0" marL="0" rtl="0" algn="l">
              <a:lnSpc>
                <a:spcPct val="50000"/>
              </a:lnSpc>
              <a:spcBef>
                <a:spcPts val="1600"/>
              </a:spcBef>
              <a:spcAft>
                <a:spcPts val="1600"/>
              </a:spcAft>
              <a:buNone/>
            </a:pPr>
            <a:r>
              <a:t/>
            </a:r>
            <a:endParaRPr sz="2100">
              <a:solidFill>
                <a:srgbClr val="BF9000"/>
              </a:solidFill>
              <a:latin typeface="Arial"/>
              <a:ea typeface="Arial"/>
              <a:cs typeface="Arial"/>
              <a:sym typeface="Arial"/>
            </a:endParaRPr>
          </a:p>
        </p:txBody>
      </p:sp>
      <p:sp>
        <p:nvSpPr>
          <p:cNvPr id="232" name="Google Shape;232;p31"/>
          <p:cNvSpPr txBox="1"/>
          <p:nvPr>
            <p:ph idx="1" type="body"/>
          </p:nvPr>
        </p:nvSpPr>
        <p:spPr>
          <a:xfrm>
            <a:off x="337275" y="1826925"/>
            <a:ext cx="8474100" cy="30636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1600">
                <a:solidFill>
                  <a:srgbClr val="000000"/>
                </a:solidFill>
                <a:latin typeface="Arial"/>
                <a:ea typeface="Arial"/>
                <a:cs typeface="Arial"/>
                <a:sym typeface="Arial"/>
              </a:rPr>
              <a:t>T</a:t>
            </a:r>
            <a:r>
              <a:rPr b="1" lang="en" sz="1800">
                <a:solidFill>
                  <a:srgbClr val="000000"/>
                </a:solidFill>
                <a:latin typeface="Arial"/>
                <a:ea typeface="Arial"/>
                <a:cs typeface="Arial"/>
                <a:sym typeface="Arial"/>
              </a:rPr>
              <a:t>he main scope of social research are :</a:t>
            </a:r>
            <a:endParaRPr b="1" sz="1800">
              <a:solidFill>
                <a:srgbClr val="000000"/>
              </a:solidFill>
              <a:latin typeface="Arial"/>
              <a:ea typeface="Arial"/>
              <a:cs typeface="Arial"/>
              <a:sym typeface="Arial"/>
            </a:endParaRPr>
          </a:p>
          <a:p>
            <a:pPr indent="-330200" lvl="0" marL="457200" rtl="0" algn="l">
              <a:lnSpc>
                <a:spcPct val="100000"/>
              </a:lnSpc>
              <a:spcBef>
                <a:spcPts val="1000"/>
              </a:spcBef>
              <a:spcAft>
                <a:spcPts val="0"/>
              </a:spcAft>
              <a:buClr>
                <a:srgbClr val="000000"/>
              </a:buClr>
              <a:buSzPts val="1600"/>
              <a:buFont typeface="Arial"/>
              <a:buAutoNum type="arabicPeriod"/>
            </a:pPr>
            <a:r>
              <a:rPr lang="en" sz="1600">
                <a:solidFill>
                  <a:srgbClr val="000000"/>
                </a:solidFill>
                <a:latin typeface="Arial"/>
                <a:ea typeface="Arial"/>
                <a:cs typeface="Arial"/>
                <a:sym typeface="Arial"/>
              </a:rPr>
              <a:t>Social research </a:t>
            </a:r>
            <a:r>
              <a:rPr lang="en" sz="1600">
                <a:solidFill>
                  <a:srgbClr val="000000"/>
                </a:solidFill>
                <a:latin typeface="Arial"/>
                <a:ea typeface="Arial"/>
                <a:cs typeface="Arial"/>
                <a:sym typeface="Arial"/>
              </a:rPr>
              <a:t>provides new insights in to the organized society and its social</a:t>
            </a:r>
            <a:r>
              <a:rPr lang="en" sz="1600">
                <a:solidFill>
                  <a:srgbClr val="000000"/>
                </a:solidFill>
                <a:latin typeface="Arial"/>
                <a:ea typeface="Arial"/>
                <a:cs typeface="Arial"/>
                <a:sym typeface="Arial"/>
              </a:rPr>
              <a:t> structure.</a:t>
            </a:r>
            <a:endParaRPr sz="1600">
              <a:solidFill>
                <a:srgbClr val="000000"/>
              </a:solidFill>
              <a:latin typeface="Arial"/>
              <a:ea typeface="Arial"/>
              <a:cs typeface="Arial"/>
              <a:sym typeface="Arial"/>
            </a:endParaRPr>
          </a:p>
          <a:p>
            <a:pPr indent="-330200" lvl="0" marL="457200" rtl="0" algn="l">
              <a:lnSpc>
                <a:spcPct val="100000"/>
              </a:lnSpc>
              <a:spcBef>
                <a:spcPts val="0"/>
              </a:spcBef>
              <a:spcAft>
                <a:spcPts val="0"/>
              </a:spcAft>
              <a:buClr>
                <a:srgbClr val="000000"/>
              </a:buClr>
              <a:buSzPts val="1600"/>
              <a:buFont typeface="Arial"/>
              <a:buAutoNum type="arabicPeriod"/>
            </a:pPr>
            <a:r>
              <a:rPr lang="en" sz="1600">
                <a:solidFill>
                  <a:srgbClr val="000000"/>
                </a:solidFill>
                <a:latin typeface="Arial"/>
                <a:ea typeface="Arial"/>
                <a:cs typeface="Arial"/>
                <a:sym typeface="Arial"/>
              </a:rPr>
              <a:t>Social research also provide new horizon in scientific explanation; advanced and tested principles of procedure and suggested new concepts.</a:t>
            </a:r>
            <a:endParaRPr sz="1600">
              <a:solidFill>
                <a:srgbClr val="000000"/>
              </a:solidFill>
              <a:latin typeface="Arial"/>
              <a:ea typeface="Arial"/>
              <a:cs typeface="Arial"/>
              <a:sym typeface="Arial"/>
            </a:endParaRPr>
          </a:p>
          <a:p>
            <a:pPr indent="-330200" lvl="0" marL="457200" rtl="0" algn="l">
              <a:lnSpc>
                <a:spcPct val="100000"/>
              </a:lnSpc>
              <a:spcBef>
                <a:spcPts val="0"/>
              </a:spcBef>
              <a:spcAft>
                <a:spcPts val="0"/>
              </a:spcAft>
              <a:buClr>
                <a:srgbClr val="000000"/>
              </a:buClr>
              <a:buSzPts val="1600"/>
              <a:buFont typeface="Arial"/>
              <a:buAutoNum type="arabicPeriod"/>
            </a:pPr>
            <a:r>
              <a:rPr lang="en" sz="1600">
                <a:solidFill>
                  <a:srgbClr val="000000"/>
                </a:solidFill>
                <a:latin typeface="Arial"/>
                <a:ea typeface="Arial"/>
                <a:cs typeface="Arial"/>
                <a:sym typeface="Arial"/>
              </a:rPr>
              <a:t>Another scope of social research is that exemplified by studies and attempt to test or challenge existing theories and revise them the light of new evidence.</a:t>
            </a:r>
            <a:endParaRPr sz="1600">
              <a:solidFill>
                <a:srgbClr val="000000"/>
              </a:solidFill>
              <a:latin typeface="Arial"/>
              <a:ea typeface="Arial"/>
              <a:cs typeface="Arial"/>
              <a:sym typeface="Arial"/>
            </a:endParaRPr>
          </a:p>
          <a:p>
            <a:pPr indent="-330200" lvl="0" marL="457200" rtl="0" algn="l">
              <a:lnSpc>
                <a:spcPct val="100000"/>
              </a:lnSpc>
              <a:spcBef>
                <a:spcPts val="0"/>
              </a:spcBef>
              <a:spcAft>
                <a:spcPts val="0"/>
              </a:spcAft>
              <a:buClr>
                <a:srgbClr val="000000"/>
              </a:buClr>
              <a:buSzPts val="1600"/>
              <a:buFont typeface="Arial"/>
              <a:buAutoNum type="arabicPeriod"/>
            </a:pPr>
            <a:r>
              <a:rPr lang="en" sz="1600">
                <a:solidFill>
                  <a:srgbClr val="000000"/>
                </a:solidFill>
                <a:latin typeface="Arial"/>
                <a:ea typeface="Arial"/>
                <a:cs typeface="Arial"/>
                <a:sym typeface="Arial"/>
              </a:rPr>
              <a:t>Social research helpful to establish new theory and established techniques of exploration.</a:t>
            </a:r>
            <a:endParaRPr sz="1600">
              <a:solidFill>
                <a:srgbClr val="000000"/>
              </a:solidFill>
              <a:latin typeface="Arial"/>
              <a:ea typeface="Arial"/>
              <a:cs typeface="Arial"/>
              <a:sym typeface="Arial"/>
            </a:endParaRPr>
          </a:p>
          <a:p>
            <a:pPr indent="-330200" lvl="0" marL="457200" rtl="0" algn="l">
              <a:lnSpc>
                <a:spcPct val="100000"/>
              </a:lnSpc>
              <a:spcBef>
                <a:spcPts val="0"/>
              </a:spcBef>
              <a:spcAft>
                <a:spcPts val="0"/>
              </a:spcAft>
              <a:buClr>
                <a:srgbClr val="000000"/>
              </a:buClr>
              <a:buSzPts val="1600"/>
              <a:buFont typeface="Arial"/>
              <a:buAutoNum type="arabicPeriod"/>
            </a:pPr>
            <a:r>
              <a:rPr lang="en" sz="1600">
                <a:solidFill>
                  <a:srgbClr val="000000"/>
                </a:solidFill>
                <a:latin typeface="Arial"/>
                <a:ea typeface="Arial"/>
                <a:cs typeface="Arial"/>
                <a:sym typeface="Arial"/>
              </a:rPr>
              <a:t>It also provides contributions to existing stone of fruitful ideas, methodology and basis understanding of social life and control of its problems.</a:t>
            </a:r>
            <a:endParaRPr sz="1600">
              <a:solidFill>
                <a:srgbClr val="000000"/>
              </a:solidFill>
              <a:latin typeface="Arial"/>
              <a:ea typeface="Arial"/>
              <a:cs typeface="Arial"/>
              <a:sym typeface="Arial"/>
            </a:endParaRPr>
          </a:p>
          <a:p>
            <a:pPr indent="0" lvl="0" marL="0" rtl="0" algn="l">
              <a:spcBef>
                <a:spcPts val="1000"/>
              </a:spcBef>
              <a:spcAft>
                <a:spcPts val="0"/>
              </a:spcAft>
              <a:buNone/>
            </a:pPr>
            <a:r>
              <a:t/>
            </a:r>
            <a:endParaRPr sz="1400">
              <a:solidFill>
                <a:srgbClr val="000000"/>
              </a:solidFill>
              <a:latin typeface="Arial"/>
              <a:ea typeface="Arial"/>
              <a:cs typeface="Arial"/>
              <a:sym typeface="Arial"/>
            </a:endParaRPr>
          </a:p>
          <a:p>
            <a:pPr indent="0" lvl="0" marL="0" rtl="0" algn="l">
              <a:spcBef>
                <a:spcPts val="1600"/>
              </a:spcBef>
              <a:spcAft>
                <a:spcPts val="0"/>
              </a:spcAft>
              <a:buNone/>
            </a:pPr>
            <a:r>
              <a:t/>
            </a:r>
            <a:endParaRPr sz="1400">
              <a:solidFill>
                <a:srgbClr val="000000"/>
              </a:solidFill>
              <a:latin typeface="Arial"/>
              <a:ea typeface="Arial"/>
              <a:cs typeface="Arial"/>
              <a:sym typeface="Arial"/>
            </a:endParaRPr>
          </a:p>
          <a:p>
            <a:pPr indent="0" lvl="0" marL="0" rtl="0" algn="l">
              <a:spcBef>
                <a:spcPts val="1600"/>
              </a:spcBef>
              <a:spcAft>
                <a:spcPts val="16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548075" y="505925"/>
            <a:ext cx="7940100" cy="505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rgbClr val="B45F06"/>
                </a:solidFill>
                <a:latin typeface="Arial"/>
                <a:ea typeface="Arial"/>
                <a:cs typeface="Arial"/>
                <a:sym typeface="Arial"/>
              </a:rPr>
              <a:t>   </a:t>
            </a:r>
            <a:r>
              <a:rPr lang="en" sz="2500">
                <a:solidFill>
                  <a:srgbClr val="B45F06"/>
                </a:solidFill>
                <a:latin typeface="Arial"/>
                <a:ea typeface="Arial"/>
                <a:cs typeface="Arial"/>
                <a:sym typeface="Arial"/>
              </a:rPr>
              <a:t>UNIT -I : Meaning and Scope of Social Research</a:t>
            </a:r>
            <a:endParaRPr sz="2500">
              <a:solidFill>
                <a:srgbClr val="B45F06"/>
              </a:solidFill>
              <a:latin typeface="Arial"/>
              <a:ea typeface="Arial"/>
              <a:cs typeface="Arial"/>
              <a:sym typeface="Arial"/>
            </a:endParaRPr>
          </a:p>
        </p:txBody>
      </p:sp>
      <p:sp>
        <p:nvSpPr>
          <p:cNvPr id="135" name="Google Shape;135;p14"/>
          <p:cNvSpPr txBox="1"/>
          <p:nvPr>
            <p:ph idx="1" type="body"/>
          </p:nvPr>
        </p:nvSpPr>
        <p:spPr>
          <a:xfrm>
            <a:off x="548075" y="1278850"/>
            <a:ext cx="7776900" cy="32745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2000">
                <a:solidFill>
                  <a:srgbClr val="B45F06"/>
                </a:solidFill>
                <a:latin typeface="Arial"/>
                <a:ea typeface="Arial"/>
                <a:cs typeface="Arial"/>
                <a:sym typeface="Arial"/>
              </a:rPr>
              <a:t>1.1  Meaning - Objectives, Characteristics and uses of social research</a:t>
            </a:r>
            <a:endParaRPr sz="2000">
              <a:solidFill>
                <a:srgbClr val="B45F06"/>
              </a:solidFill>
              <a:latin typeface="Arial"/>
              <a:ea typeface="Arial"/>
              <a:cs typeface="Arial"/>
              <a:sym typeface="Arial"/>
            </a:endParaRPr>
          </a:p>
          <a:p>
            <a:pPr indent="0" lvl="0" marL="0" rtl="0" algn="l">
              <a:lnSpc>
                <a:spcPct val="50000"/>
              </a:lnSpc>
              <a:spcBef>
                <a:spcPts val="1600"/>
              </a:spcBef>
              <a:spcAft>
                <a:spcPts val="0"/>
              </a:spcAft>
              <a:buNone/>
            </a:pPr>
            <a:r>
              <a:rPr lang="en" sz="2000">
                <a:latin typeface="Arial"/>
                <a:ea typeface="Arial"/>
                <a:cs typeface="Arial"/>
                <a:sym typeface="Arial"/>
              </a:rPr>
              <a:t>   </a:t>
            </a:r>
            <a:r>
              <a:rPr lang="en" sz="2000">
                <a:solidFill>
                  <a:srgbClr val="BF9000"/>
                </a:solidFill>
                <a:latin typeface="Arial"/>
                <a:ea typeface="Arial"/>
                <a:cs typeface="Arial"/>
                <a:sym typeface="Arial"/>
              </a:rPr>
              <a:t>Meaning and Definition</a:t>
            </a:r>
            <a:endParaRPr sz="2000">
              <a:solidFill>
                <a:srgbClr val="BF9000"/>
              </a:solidFill>
              <a:latin typeface="Arial"/>
              <a:ea typeface="Arial"/>
              <a:cs typeface="Arial"/>
              <a:sym typeface="Arial"/>
            </a:endParaRPr>
          </a:p>
          <a:p>
            <a:pPr indent="0" lvl="0" marL="0" rtl="0" algn="l">
              <a:lnSpc>
                <a:spcPct val="50000"/>
              </a:lnSpc>
              <a:spcBef>
                <a:spcPts val="1600"/>
              </a:spcBef>
              <a:spcAft>
                <a:spcPts val="0"/>
              </a:spcAft>
              <a:buNone/>
            </a:pPr>
            <a:r>
              <a:rPr lang="en" sz="2000">
                <a:latin typeface="Arial"/>
                <a:ea typeface="Arial"/>
                <a:cs typeface="Arial"/>
                <a:sym typeface="Arial"/>
              </a:rPr>
              <a:t>     	Research</a:t>
            </a:r>
            <a:endParaRPr sz="2000">
              <a:latin typeface="Arial"/>
              <a:ea typeface="Arial"/>
              <a:cs typeface="Arial"/>
              <a:sym typeface="Arial"/>
            </a:endParaRPr>
          </a:p>
          <a:p>
            <a:pPr indent="0" lvl="0" marL="0" rtl="0" algn="l">
              <a:lnSpc>
                <a:spcPct val="50000"/>
              </a:lnSpc>
              <a:spcBef>
                <a:spcPts val="1600"/>
              </a:spcBef>
              <a:spcAft>
                <a:spcPts val="0"/>
              </a:spcAft>
              <a:buNone/>
            </a:pPr>
            <a:r>
              <a:rPr lang="en" sz="2000">
                <a:latin typeface="Arial"/>
                <a:ea typeface="Arial"/>
                <a:cs typeface="Arial"/>
                <a:sym typeface="Arial"/>
              </a:rPr>
              <a:t>  	Definition of Research</a:t>
            </a:r>
            <a:endParaRPr sz="2000">
              <a:latin typeface="Arial"/>
              <a:ea typeface="Arial"/>
              <a:cs typeface="Arial"/>
              <a:sym typeface="Arial"/>
            </a:endParaRPr>
          </a:p>
          <a:p>
            <a:pPr indent="0" lvl="0" marL="0" rtl="0" algn="l">
              <a:lnSpc>
                <a:spcPct val="50000"/>
              </a:lnSpc>
              <a:spcBef>
                <a:spcPts val="1600"/>
              </a:spcBef>
              <a:spcAft>
                <a:spcPts val="0"/>
              </a:spcAft>
              <a:buNone/>
            </a:pPr>
            <a:r>
              <a:rPr lang="en" sz="2000">
                <a:latin typeface="Arial"/>
                <a:ea typeface="Arial"/>
                <a:cs typeface="Arial"/>
                <a:sym typeface="Arial"/>
              </a:rPr>
              <a:t>  	Social research</a:t>
            </a:r>
            <a:endParaRPr sz="2000">
              <a:latin typeface="Arial"/>
              <a:ea typeface="Arial"/>
              <a:cs typeface="Arial"/>
              <a:sym typeface="Arial"/>
            </a:endParaRPr>
          </a:p>
          <a:p>
            <a:pPr indent="0" lvl="0" marL="0" rtl="0" algn="l">
              <a:lnSpc>
                <a:spcPct val="50000"/>
              </a:lnSpc>
              <a:spcBef>
                <a:spcPts val="1600"/>
              </a:spcBef>
              <a:spcAft>
                <a:spcPts val="0"/>
              </a:spcAft>
              <a:buNone/>
            </a:pPr>
            <a:r>
              <a:rPr lang="en" sz="2000">
                <a:latin typeface="Arial"/>
                <a:ea typeface="Arial"/>
                <a:cs typeface="Arial"/>
                <a:sym typeface="Arial"/>
              </a:rPr>
              <a:t>  </a:t>
            </a:r>
            <a:r>
              <a:rPr lang="en" sz="2000">
                <a:solidFill>
                  <a:srgbClr val="BF9000"/>
                </a:solidFill>
                <a:latin typeface="Arial"/>
                <a:ea typeface="Arial"/>
                <a:cs typeface="Arial"/>
                <a:sym typeface="Arial"/>
              </a:rPr>
              <a:t>Objectives of social research</a:t>
            </a:r>
            <a:endParaRPr sz="2000">
              <a:solidFill>
                <a:srgbClr val="BF9000"/>
              </a:solidFill>
              <a:latin typeface="Arial"/>
              <a:ea typeface="Arial"/>
              <a:cs typeface="Arial"/>
              <a:sym typeface="Arial"/>
            </a:endParaRPr>
          </a:p>
          <a:p>
            <a:pPr indent="0" lvl="0" marL="0" rtl="0" algn="l">
              <a:lnSpc>
                <a:spcPct val="50000"/>
              </a:lnSpc>
              <a:spcBef>
                <a:spcPts val="1600"/>
              </a:spcBef>
              <a:spcAft>
                <a:spcPts val="0"/>
              </a:spcAft>
              <a:buNone/>
            </a:pPr>
            <a:r>
              <a:rPr lang="en" sz="2000">
                <a:solidFill>
                  <a:srgbClr val="BF9000"/>
                </a:solidFill>
                <a:latin typeface="Arial"/>
                <a:ea typeface="Arial"/>
                <a:cs typeface="Arial"/>
                <a:sym typeface="Arial"/>
              </a:rPr>
              <a:t>  Characteristics of social research</a:t>
            </a:r>
            <a:endParaRPr sz="2000">
              <a:solidFill>
                <a:srgbClr val="BF9000"/>
              </a:solidFill>
              <a:latin typeface="Arial"/>
              <a:ea typeface="Arial"/>
              <a:cs typeface="Arial"/>
              <a:sym typeface="Arial"/>
            </a:endParaRPr>
          </a:p>
          <a:p>
            <a:pPr indent="0" lvl="0" marL="0" rtl="0" algn="l">
              <a:lnSpc>
                <a:spcPct val="50000"/>
              </a:lnSpc>
              <a:spcBef>
                <a:spcPts val="1600"/>
              </a:spcBef>
              <a:spcAft>
                <a:spcPts val="1600"/>
              </a:spcAft>
              <a:buNone/>
            </a:pPr>
            <a:r>
              <a:rPr lang="en" sz="2000">
                <a:solidFill>
                  <a:srgbClr val="BF9000"/>
                </a:solidFill>
                <a:latin typeface="Arial"/>
                <a:ea typeface="Arial"/>
                <a:cs typeface="Arial"/>
                <a:sym typeface="Arial"/>
              </a:rPr>
              <a:t>  Uses </a:t>
            </a:r>
            <a:r>
              <a:rPr lang="en" sz="2000">
                <a:solidFill>
                  <a:srgbClr val="BF9000"/>
                </a:solidFill>
                <a:latin typeface="Arial"/>
                <a:ea typeface="Arial"/>
                <a:cs typeface="Arial"/>
                <a:sym typeface="Arial"/>
              </a:rPr>
              <a:t>of social research</a:t>
            </a:r>
            <a:endParaRPr sz="2000">
              <a:solidFill>
                <a:srgbClr val="BF9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6" name="Shape 236"/>
        <p:cNvGrpSpPr/>
        <p:nvPr/>
      </p:nvGrpSpPr>
      <p:grpSpPr>
        <a:xfrm>
          <a:off x="0" y="0"/>
          <a:ext cx="0" cy="0"/>
          <a:chOff x="0" y="0"/>
          <a:chExt cx="0" cy="0"/>
        </a:xfrm>
      </p:grpSpPr>
      <p:sp>
        <p:nvSpPr>
          <p:cNvPr id="237" name="Google Shape;237;p32"/>
          <p:cNvSpPr txBox="1"/>
          <p:nvPr>
            <p:ph type="title"/>
          </p:nvPr>
        </p:nvSpPr>
        <p:spPr>
          <a:xfrm>
            <a:off x="1747350" y="505925"/>
            <a:ext cx="5649300" cy="590400"/>
          </a:xfrm>
          <a:prstGeom prst="rect">
            <a:avLst/>
          </a:prstGeom>
        </p:spPr>
        <p:txBody>
          <a:bodyPr anchorCtr="0" anchor="t" bIns="91425" lIns="91425" spcFirstLastPara="1" rIns="91425" wrap="square" tIns="91425">
            <a:noAutofit/>
          </a:bodyPr>
          <a:lstStyle/>
          <a:p>
            <a:pPr indent="0" lvl="0" marL="0" rtl="0" algn="ctr">
              <a:lnSpc>
                <a:spcPct val="50000"/>
              </a:lnSpc>
              <a:spcBef>
                <a:spcPts val="0"/>
              </a:spcBef>
              <a:spcAft>
                <a:spcPts val="0"/>
              </a:spcAft>
              <a:buNone/>
            </a:pPr>
            <a:r>
              <a:rPr b="1" lang="en" sz="2300">
                <a:solidFill>
                  <a:srgbClr val="BF9000"/>
                </a:solidFill>
                <a:latin typeface="Arial"/>
                <a:ea typeface="Arial"/>
                <a:cs typeface="Arial"/>
                <a:sym typeface="Arial"/>
              </a:rPr>
              <a:t>Formulation of a Research problem</a:t>
            </a:r>
            <a:endParaRPr b="1" sz="2300">
              <a:solidFill>
                <a:srgbClr val="BF9000"/>
              </a:solidFill>
              <a:latin typeface="Arial"/>
              <a:ea typeface="Arial"/>
              <a:cs typeface="Arial"/>
              <a:sym typeface="Arial"/>
            </a:endParaRPr>
          </a:p>
          <a:p>
            <a:pPr indent="0" lvl="0" marL="0" rtl="0" algn="ctr">
              <a:spcBef>
                <a:spcPts val="1600"/>
              </a:spcBef>
              <a:spcAft>
                <a:spcPts val="0"/>
              </a:spcAft>
              <a:buNone/>
            </a:pPr>
            <a:r>
              <a:t/>
            </a:r>
            <a:endParaRPr/>
          </a:p>
        </p:txBody>
      </p:sp>
      <p:sp>
        <p:nvSpPr>
          <p:cNvPr id="238" name="Google Shape;238;p32"/>
          <p:cNvSpPr txBox="1"/>
          <p:nvPr>
            <p:ph idx="1" type="body"/>
          </p:nvPr>
        </p:nvSpPr>
        <p:spPr>
          <a:xfrm>
            <a:off x="393500" y="1096275"/>
            <a:ext cx="8305500" cy="3625500"/>
          </a:xfrm>
          <a:prstGeom prst="rect">
            <a:avLst/>
          </a:prstGeom>
        </p:spPr>
        <p:txBody>
          <a:bodyPr anchorCtr="0" anchor="t" bIns="91425" lIns="91425" spcFirstLastPara="1" rIns="91425" wrap="square" tIns="91425">
            <a:noAutofit/>
          </a:bodyPr>
          <a:lstStyle/>
          <a:p>
            <a:pPr indent="0" lvl="0" marL="0" rtl="0" algn="l">
              <a:lnSpc>
                <a:spcPct val="100000"/>
              </a:lnSpc>
              <a:spcBef>
                <a:spcPts val="1200"/>
              </a:spcBef>
              <a:spcAft>
                <a:spcPts val="0"/>
              </a:spcAft>
              <a:buNone/>
            </a:pPr>
            <a:r>
              <a:rPr b="1" lang="en" sz="2200">
                <a:solidFill>
                  <a:srgbClr val="BF9000"/>
                </a:solidFill>
              </a:rPr>
              <a:t>RESEARCH PROBLEM </a:t>
            </a:r>
            <a:endParaRPr b="1" sz="2200">
              <a:solidFill>
                <a:srgbClr val="BF9000"/>
              </a:solidFill>
            </a:endParaRPr>
          </a:p>
          <a:p>
            <a:pPr indent="0" lvl="0" marL="0" rtl="0" algn="l">
              <a:lnSpc>
                <a:spcPct val="100000"/>
              </a:lnSpc>
              <a:spcBef>
                <a:spcPts val="1200"/>
              </a:spcBef>
              <a:spcAft>
                <a:spcPts val="0"/>
              </a:spcAft>
              <a:buNone/>
            </a:pPr>
            <a:r>
              <a:rPr b="1" lang="en" sz="2200">
                <a:solidFill>
                  <a:srgbClr val="BF9000"/>
                </a:solidFill>
              </a:rPr>
              <a:t>FORMULATION OF A PROBLEM </a:t>
            </a:r>
            <a:endParaRPr b="1" sz="2200">
              <a:solidFill>
                <a:srgbClr val="BF9000"/>
              </a:solidFill>
            </a:endParaRPr>
          </a:p>
          <a:p>
            <a:pPr indent="0" lvl="0" marL="0" rtl="0" algn="l">
              <a:lnSpc>
                <a:spcPct val="100000"/>
              </a:lnSpc>
              <a:spcBef>
                <a:spcPts val="1200"/>
              </a:spcBef>
              <a:spcAft>
                <a:spcPts val="0"/>
              </a:spcAft>
              <a:buNone/>
            </a:pPr>
            <a:r>
              <a:rPr b="1" lang="en" sz="2200">
                <a:solidFill>
                  <a:srgbClr val="BF9000"/>
                </a:solidFill>
              </a:rPr>
              <a:t>WHY IS A GOOD PROBLEM FORMULATION IMPORTANT?</a:t>
            </a:r>
            <a:endParaRPr b="1" sz="2200">
              <a:solidFill>
                <a:srgbClr val="BF9000"/>
              </a:solidFill>
            </a:endParaRPr>
          </a:p>
          <a:p>
            <a:pPr indent="0" lvl="0" marL="0" rtl="0" algn="l">
              <a:lnSpc>
                <a:spcPct val="100000"/>
              </a:lnSpc>
              <a:spcBef>
                <a:spcPts val="1600"/>
              </a:spcBef>
              <a:spcAft>
                <a:spcPts val="0"/>
              </a:spcAft>
              <a:buNone/>
            </a:pPr>
            <a:r>
              <a:rPr b="1" lang="en" sz="2200">
                <a:solidFill>
                  <a:srgbClr val="BF9000"/>
                </a:solidFill>
              </a:rPr>
              <a:t>RESEARCH METHODS</a:t>
            </a:r>
            <a:endParaRPr b="1" sz="2200">
              <a:solidFill>
                <a:srgbClr val="BF9000"/>
              </a:solidFill>
            </a:endParaRPr>
          </a:p>
          <a:p>
            <a:pPr indent="457200" lvl="0" marL="457200" rtl="0" algn="l">
              <a:lnSpc>
                <a:spcPct val="150000"/>
              </a:lnSpc>
              <a:spcBef>
                <a:spcPts val="1600"/>
              </a:spcBef>
              <a:spcAft>
                <a:spcPts val="0"/>
              </a:spcAft>
              <a:buNone/>
            </a:pPr>
            <a:r>
              <a:rPr lang="en" sz="2000">
                <a:solidFill>
                  <a:srgbClr val="424142"/>
                </a:solidFill>
                <a:latin typeface="Arial"/>
                <a:ea typeface="Arial"/>
                <a:cs typeface="Arial"/>
                <a:sym typeface="Arial"/>
              </a:rPr>
              <a:t>1.</a:t>
            </a:r>
            <a:r>
              <a:rPr lang="en" sz="2000">
                <a:solidFill>
                  <a:srgbClr val="424142"/>
                </a:solidFill>
                <a:latin typeface="Arial"/>
                <a:ea typeface="Arial"/>
                <a:cs typeface="Arial"/>
                <a:sym typeface="Arial"/>
              </a:rPr>
              <a:t>Deductive Approach</a:t>
            </a:r>
            <a:endParaRPr sz="2000">
              <a:solidFill>
                <a:srgbClr val="424142"/>
              </a:solidFill>
              <a:latin typeface="Arial"/>
              <a:ea typeface="Arial"/>
              <a:cs typeface="Arial"/>
              <a:sym typeface="Arial"/>
            </a:endParaRPr>
          </a:p>
          <a:p>
            <a:pPr indent="0" lvl="0" marL="0" rtl="0" algn="l">
              <a:lnSpc>
                <a:spcPct val="150000"/>
              </a:lnSpc>
              <a:spcBef>
                <a:spcPts val="1600"/>
              </a:spcBef>
              <a:spcAft>
                <a:spcPts val="1600"/>
              </a:spcAft>
              <a:buNone/>
            </a:pPr>
            <a:r>
              <a:rPr lang="en" sz="2000">
                <a:solidFill>
                  <a:srgbClr val="666666"/>
                </a:solidFill>
                <a:latin typeface="Arial"/>
                <a:ea typeface="Arial"/>
                <a:cs typeface="Arial"/>
                <a:sym typeface="Arial"/>
              </a:rPr>
              <a:t>		2.Inductive Approach</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33"/>
          <p:cNvSpPr txBox="1"/>
          <p:nvPr>
            <p:ph type="title"/>
          </p:nvPr>
        </p:nvSpPr>
        <p:spPr>
          <a:xfrm>
            <a:off x="491875" y="407550"/>
            <a:ext cx="8094600" cy="2951100"/>
          </a:xfrm>
          <a:prstGeom prst="rect">
            <a:avLst/>
          </a:prstGeom>
        </p:spPr>
        <p:txBody>
          <a:bodyPr anchorCtr="0" anchor="t" bIns="91425" lIns="91425" spcFirstLastPara="1" rIns="91425" wrap="square" tIns="91425">
            <a:noAutofit/>
          </a:bodyPr>
          <a:lstStyle/>
          <a:p>
            <a:pPr indent="0" lvl="0" marL="0" rtl="0" algn="l">
              <a:lnSpc>
                <a:spcPct val="100000"/>
              </a:lnSpc>
              <a:spcBef>
                <a:spcPts val="1200"/>
              </a:spcBef>
              <a:spcAft>
                <a:spcPts val="0"/>
              </a:spcAft>
              <a:buNone/>
            </a:pPr>
            <a:r>
              <a:rPr b="1" lang="en" sz="2000">
                <a:latin typeface="Calibri"/>
                <a:ea typeface="Calibri"/>
                <a:cs typeface="Calibri"/>
                <a:sym typeface="Calibri"/>
              </a:rPr>
              <a:t>RESEARCH PROBLEM- MEANING</a:t>
            </a:r>
            <a:endParaRPr b="1" sz="2000">
              <a:latin typeface="Calibri"/>
              <a:ea typeface="Calibri"/>
              <a:cs typeface="Calibri"/>
              <a:sym typeface="Calibri"/>
            </a:endParaRPr>
          </a:p>
          <a:p>
            <a:pPr indent="0" lvl="0" marL="0" rtl="0" algn="l">
              <a:lnSpc>
                <a:spcPct val="100000"/>
              </a:lnSpc>
              <a:spcBef>
                <a:spcPts val="1200"/>
              </a:spcBef>
              <a:spcAft>
                <a:spcPts val="0"/>
              </a:spcAft>
              <a:buNone/>
            </a:pPr>
            <a:r>
              <a:rPr lang="en" sz="1100">
                <a:solidFill>
                  <a:srgbClr val="000000"/>
                </a:solidFill>
                <a:latin typeface="Calibri"/>
                <a:ea typeface="Calibri"/>
                <a:cs typeface="Calibri"/>
                <a:sym typeface="Calibri"/>
              </a:rPr>
              <a:t>  </a:t>
            </a:r>
            <a:r>
              <a:rPr lang="en" sz="1100">
                <a:solidFill>
                  <a:srgbClr val="000000"/>
                </a:solidFill>
                <a:latin typeface="Arial"/>
                <a:ea typeface="Arial"/>
                <a:cs typeface="Arial"/>
                <a:sym typeface="Arial"/>
              </a:rPr>
              <a:t> </a:t>
            </a:r>
            <a:r>
              <a:rPr lang="en" sz="1800">
                <a:solidFill>
                  <a:srgbClr val="000000"/>
                </a:solidFill>
                <a:latin typeface="Arial"/>
                <a:ea typeface="Arial"/>
                <a:cs typeface="Arial"/>
                <a:sym typeface="Arial"/>
              </a:rPr>
              <a:t>A research problem is a question that a researcher wants to answer, or a problem that a researcher wants to solve.  A research problem is the situation that causes the researcher to feel apprehensive, confused and ill at ease.  </a:t>
            </a:r>
            <a:endParaRPr sz="1800">
              <a:solidFill>
                <a:srgbClr val="000000"/>
              </a:solidFill>
              <a:latin typeface="Arial"/>
              <a:ea typeface="Arial"/>
              <a:cs typeface="Arial"/>
              <a:sym typeface="Arial"/>
            </a:endParaRPr>
          </a:p>
          <a:p>
            <a:pPr indent="0" lvl="0" marL="0" rtl="0" algn="l">
              <a:lnSpc>
                <a:spcPct val="100000"/>
              </a:lnSpc>
              <a:spcBef>
                <a:spcPts val="1200"/>
              </a:spcBef>
              <a:spcAft>
                <a:spcPts val="0"/>
              </a:spcAft>
              <a:buNone/>
            </a:pPr>
            <a:r>
              <a:rPr lang="en" sz="1800">
                <a:solidFill>
                  <a:srgbClr val="000000"/>
                </a:solidFill>
                <a:latin typeface="Arial"/>
                <a:ea typeface="Arial"/>
                <a:cs typeface="Arial"/>
                <a:sym typeface="Arial"/>
              </a:rPr>
              <a:t>  Identification &amp; Formulation of research problem is a first step in the research process.  It is believed that most of the good research studies needs lot of time for selection of a research problem.</a:t>
            </a:r>
            <a:endParaRPr sz="1800">
              <a:solidFill>
                <a:srgbClr val="000000"/>
              </a:solidFill>
              <a:latin typeface="Arial"/>
              <a:ea typeface="Arial"/>
              <a:cs typeface="Arial"/>
              <a:sym typeface="Arial"/>
            </a:endParaRPr>
          </a:p>
          <a:p>
            <a:pPr indent="0" lvl="0" marL="0" rtl="0" algn="l">
              <a:spcBef>
                <a:spcPts val="1200"/>
              </a:spcBef>
              <a:spcAft>
                <a:spcPts val="0"/>
              </a:spcAft>
              <a:buNone/>
            </a:pPr>
            <a:r>
              <a:t/>
            </a:r>
            <a:endParaRPr/>
          </a:p>
        </p:txBody>
      </p:sp>
      <p:sp>
        <p:nvSpPr>
          <p:cNvPr id="244" name="Google Shape;244;p33"/>
          <p:cNvSpPr txBox="1"/>
          <p:nvPr>
            <p:ph idx="1" type="body"/>
          </p:nvPr>
        </p:nvSpPr>
        <p:spPr>
          <a:xfrm>
            <a:off x="489600" y="3035500"/>
            <a:ext cx="8164800" cy="1475400"/>
          </a:xfrm>
          <a:prstGeom prst="rect">
            <a:avLst/>
          </a:prstGeom>
        </p:spPr>
        <p:txBody>
          <a:bodyPr anchorCtr="0" anchor="t" bIns="91425" lIns="91425" spcFirstLastPara="1" rIns="91425" wrap="square" tIns="91425">
            <a:noAutofit/>
          </a:bodyPr>
          <a:lstStyle/>
          <a:p>
            <a:pPr indent="0" lvl="0" marL="0" rtl="0" algn="l">
              <a:spcBef>
                <a:spcPts val="1200"/>
              </a:spcBef>
              <a:spcAft>
                <a:spcPts val="0"/>
              </a:spcAft>
              <a:buNone/>
            </a:pPr>
            <a:r>
              <a:rPr b="1" lang="en" sz="2000">
                <a:solidFill>
                  <a:schemeClr val="lt1"/>
                </a:solidFill>
              </a:rPr>
              <a:t>RESEARCH PROBLEM- DEFINITION</a:t>
            </a:r>
            <a:r>
              <a:rPr lang="en" sz="1100">
                <a:solidFill>
                  <a:srgbClr val="000000"/>
                </a:solidFill>
              </a:rPr>
              <a:t> </a:t>
            </a:r>
            <a:endParaRPr sz="1100">
              <a:solidFill>
                <a:srgbClr val="000000"/>
              </a:solidFill>
            </a:endParaRPr>
          </a:p>
          <a:p>
            <a:pPr indent="0" lvl="0" marL="0" rtl="0" algn="l">
              <a:spcBef>
                <a:spcPts val="1200"/>
              </a:spcBef>
              <a:spcAft>
                <a:spcPts val="0"/>
              </a:spcAft>
              <a:buNone/>
            </a:pPr>
            <a:r>
              <a:rPr lang="en" sz="1800">
                <a:solidFill>
                  <a:srgbClr val="000000"/>
                </a:solidFill>
              </a:rPr>
              <a:t>  </a:t>
            </a:r>
            <a:r>
              <a:rPr lang="en" sz="1800">
                <a:solidFill>
                  <a:srgbClr val="000000"/>
                </a:solidFill>
                <a:latin typeface="Arial"/>
                <a:ea typeface="Arial"/>
                <a:cs typeface="Arial"/>
                <a:sym typeface="Arial"/>
              </a:rPr>
              <a:t>Kerlinger  defines, “A problem is an interrogative sentence or statement that asks what relation exists between two or more variables”.</a:t>
            </a:r>
            <a:endParaRPr sz="1800">
              <a:solidFill>
                <a:srgbClr val="000000"/>
              </a:solidFill>
              <a:latin typeface="Arial"/>
              <a:ea typeface="Arial"/>
              <a:cs typeface="Arial"/>
              <a:sym typeface="Arial"/>
            </a:endParaRPr>
          </a:p>
          <a:p>
            <a:pPr indent="0" lvl="0" marL="0" rtl="0" algn="l">
              <a:spcBef>
                <a:spcPts val="1200"/>
              </a:spcBef>
              <a:spcAft>
                <a:spcPts val="1600"/>
              </a:spcAft>
              <a:buNone/>
            </a:pPr>
            <a:r>
              <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34"/>
          <p:cNvSpPr txBox="1"/>
          <p:nvPr>
            <p:ph type="title"/>
          </p:nvPr>
        </p:nvSpPr>
        <p:spPr>
          <a:xfrm>
            <a:off x="819150" y="548075"/>
            <a:ext cx="7505700" cy="772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n" sz="2100">
                <a:latin typeface="Calibri"/>
                <a:ea typeface="Calibri"/>
                <a:cs typeface="Calibri"/>
                <a:sym typeface="Calibri"/>
              </a:rPr>
              <a:t>FORMULATION OF A PROBLEM</a:t>
            </a:r>
            <a:endParaRPr b="1" sz="2100">
              <a:latin typeface="Calibri"/>
              <a:ea typeface="Calibri"/>
              <a:cs typeface="Calibri"/>
              <a:sym typeface="Calibri"/>
            </a:endParaRPr>
          </a:p>
          <a:p>
            <a:pPr indent="0" lvl="0" marL="0" rtl="0" algn="l">
              <a:spcBef>
                <a:spcPts val="1200"/>
              </a:spcBef>
              <a:spcAft>
                <a:spcPts val="0"/>
              </a:spcAft>
              <a:buNone/>
            </a:pPr>
            <a:r>
              <a:t/>
            </a:r>
            <a:endParaRPr/>
          </a:p>
        </p:txBody>
      </p:sp>
      <p:sp>
        <p:nvSpPr>
          <p:cNvPr id="250" name="Google Shape;250;p34"/>
          <p:cNvSpPr txBox="1"/>
          <p:nvPr>
            <p:ph idx="1" type="body"/>
          </p:nvPr>
        </p:nvSpPr>
        <p:spPr>
          <a:xfrm>
            <a:off x="819150" y="1250750"/>
            <a:ext cx="7505700" cy="3429000"/>
          </a:xfrm>
          <a:prstGeom prst="rect">
            <a:avLst/>
          </a:prstGeom>
        </p:spPr>
        <p:txBody>
          <a:bodyPr anchorCtr="0" anchor="t" bIns="91425" lIns="91425" spcFirstLastPara="1" rIns="91425" wrap="square" tIns="91425">
            <a:noAutofit/>
          </a:bodyPr>
          <a:lstStyle/>
          <a:p>
            <a:pPr indent="76200" lvl="0" marL="0" rtl="0" algn="l">
              <a:spcBef>
                <a:spcPts val="1200"/>
              </a:spcBef>
              <a:spcAft>
                <a:spcPts val="0"/>
              </a:spcAft>
              <a:buNone/>
            </a:pPr>
            <a:r>
              <a:rPr lang="en" sz="1800">
                <a:solidFill>
                  <a:srgbClr val="000000"/>
                </a:solidFill>
                <a:latin typeface="Arial"/>
                <a:ea typeface="Arial"/>
                <a:cs typeface="Arial"/>
                <a:sym typeface="Arial"/>
              </a:rPr>
              <a:t>Formulation means translating and transforming the selected research problem/topic into a scientifically researchable question. It is the demarcation of a problem area within a certain context involving the: WHO WHAT WHERE WHEN and the WHY of the problem situation</a:t>
            </a:r>
            <a:endParaRPr sz="1800">
              <a:solidFill>
                <a:srgbClr val="000000"/>
              </a:solidFill>
              <a:latin typeface="Arial"/>
              <a:ea typeface="Arial"/>
              <a:cs typeface="Arial"/>
              <a:sym typeface="Arial"/>
            </a:endParaRPr>
          </a:p>
          <a:p>
            <a:pPr indent="0" lvl="0" marL="0" rtl="0" algn="l">
              <a:spcBef>
                <a:spcPts val="1200"/>
              </a:spcBef>
              <a:spcAft>
                <a:spcPts val="0"/>
              </a:spcAft>
              <a:buNone/>
            </a:pPr>
            <a:r>
              <a:rPr lang="en" sz="1800">
                <a:solidFill>
                  <a:srgbClr val="000000"/>
                </a:solidFill>
                <a:latin typeface="Arial"/>
                <a:ea typeface="Arial"/>
                <a:cs typeface="Arial"/>
                <a:sym typeface="Arial"/>
              </a:rPr>
              <a:t> A problem well defined is a problem half solved ill defined problem may create hurdles like:  What data are to be collected?  What characteristics of data are relevant and need to be studied?  What relations are to be explored.  What techniques are to be used for the purpose?</a:t>
            </a:r>
            <a:endParaRPr sz="1800">
              <a:solidFill>
                <a:srgbClr val="000000"/>
              </a:solidFill>
              <a:latin typeface="Arial"/>
              <a:ea typeface="Arial"/>
              <a:cs typeface="Arial"/>
              <a:sym typeface="Arial"/>
            </a:endParaRPr>
          </a:p>
          <a:p>
            <a:pPr indent="0" lvl="0" marL="0" rtl="0" algn="l">
              <a:spcBef>
                <a:spcPts val="1200"/>
              </a:spcBef>
              <a:spcAft>
                <a:spcPts val="1600"/>
              </a:spcAft>
              <a:buNone/>
            </a:pPr>
            <a:r>
              <a:t/>
            </a:r>
            <a:endParaRPr sz="180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35"/>
          <p:cNvSpPr txBox="1"/>
          <p:nvPr>
            <p:ph type="title"/>
          </p:nvPr>
        </p:nvSpPr>
        <p:spPr>
          <a:xfrm>
            <a:off x="819150" y="548075"/>
            <a:ext cx="7505700" cy="8433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None/>
            </a:pPr>
            <a:r>
              <a:rPr b="1" lang="en" sz="2100">
                <a:latin typeface="Calibri"/>
                <a:ea typeface="Calibri"/>
                <a:cs typeface="Calibri"/>
                <a:sym typeface="Calibri"/>
              </a:rPr>
              <a:t>WHY IS A PROBLEM FORMULATION IMPORTANT? </a:t>
            </a:r>
            <a:endParaRPr b="1" sz="2100">
              <a:latin typeface="Calibri"/>
              <a:ea typeface="Calibri"/>
              <a:cs typeface="Calibri"/>
              <a:sym typeface="Calibri"/>
            </a:endParaRPr>
          </a:p>
          <a:p>
            <a:pPr indent="0" lvl="0" marL="0" rtl="0" algn="l">
              <a:spcBef>
                <a:spcPts val="1200"/>
              </a:spcBef>
              <a:spcAft>
                <a:spcPts val="0"/>
              </a:spcAft>
              <a:buNone/>
            </a:pPr>
            <a:r>
              <a:t/>
            </a:r>
            <a:endParaRPr/>
          </a:p>
        </p:txBody>
      </p:sp>
      <p:sp>
        <p:nvSpPr>
          <p:cNvPr id="256" name="Google Shape;256;p35"/>
          <p:cNvSpPr txBox="1"/>
          <p:nvPr>
            <p:ph idx="1" type="body"/>
          </p:nvPr>
        </p:nvSpPr>
        <p:spPr>
          <a:xfrm>
            <a:off x="379450" y="1517750"/>
            <a:ext cx="8333700" cy="2907000"/>
          </a:xfrm>
          <a:prstGeom prst="rect">
            <a:avLst/>
          </a:prstGeom>
        </p:spPr>
        <p:txBody>
          <a:bodyPr anchorCtr="0" anchor="t" bIns="91425" lIns="91425" spcFirstLastPara="1" rIns="91425" wrap="square" tIns="91425">
            <a:noAutofit/>
          </a:bodyPr>
          <a:lstStyle/>
          <a:p>
            <a:pPr indent="-342900" lvl="0" marL="457200" rtl="0" algn="l">
              <a:spcBef>
                <a:spcPts val="1200"/>
              </a:spcBef>
              <a:spcAft>
                <a:spcPts val="0"/>
              </a:spcAft>
              <a:buClr>
                <a:srgbClr val="000000"/>
              </a:buClr>
              <a:buSzPts val="1800"/>
              <a:buFont typeface="Arial"/>
              <a:buChar char="●"/>
            </a:pPr>
            <a:r>
              <a:rPr lang="en" sz="1800">
                <a:solidFill>
                  <a:srgbClr val="000000"/>
                </a:solidFill>
                <a:latin typeface="Arial"/>
                <a:ea typeface="Arial"/>
                <a:cs typeface="Arial"/>
                <a:sym typeface="Arial"/>
              </a:rPr>
              <a:t>Formulation is the first and most important step of a research process. </a:t>
            </a:r>
            <a:endParaRPr sz="1800">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en" sz="1800">
                <a:solidFill>
                  <a:srgbClr val="000000"/>
                </a:solidFill>
                <a:latin typeface="Arial"/>
                <a:ea typeface="Arial"/>
                <a:cs typeface="Arial"/>
                <a:sym typeface="Arial"/>
              </a:rPr>
              <a:t>The problem formulation is like an identification of a destination before undertaking a journey. </a:t>
            </a:r>
            <a:endParaRPr sz="1800">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en" sz="1800">
                <a:solidFill>
                  <a:srgbClr val="000000"/>
                </a:solidFill>
                <a:latin typeface="Arial"/>
                <a:ea typeface="Arial"/>
                <a:cs typeface="Arial"/>
                <a:sym typeface="Arial"/>
              </a:rPr>
              <a:t>The research problem serves as a foundation of a research study; like a building  and its foundation. </a:t>
            </a:r>
            <a:endParaRPr sz="1800">
              <a:solidFill>
                <a:srgbClr val="000000"/>
              </a:solidFill>
              <a:latin typeface="Arial"/>
              <a:ea typeface="Arial"/>
              <a:cs typeface="Arial"/>
              <a:sym typeface="Arial"/>
            </a:endParaRPr>
          </a:p>
          <a:p>
            <a:pPr indent="-342900" lvl="0" marL="457200" rtl="0" algn="l">
              <a:spcBef>
                <a:spcPts val="0"/>
              </a:spcBef>
              <a:spcAft>
                <a:spcPts val="0"/>
              </a:spcAft>
              <a:buClr>
                <a:srgbClr val="000000"/>
              </a:buClr>
              <a:buSzPts val="1800"/>
              <a:buFont typeface="Arial"/>
              <a:buChar char="●"/>
            </a:pPr>
            <a:r>
              <a:rPr lang="en" sz="1800">
                <a:solidFill>
                  <a:srgbClr val="000000"/>
                </a:solidFill>
                <a:latin typeface="Arial"/>
                <a:ea typeface="Arial"/>
                <a:cs typeface="Arial"/>
                <a:sym typeface="Arial"/>
              </a:rPr>
              <a:t>If it is well formulated, you can expect a good study to follow.</a:t>
            </a:r>
            <a:endParaRPr sz="1800">
              <a:solidFill>
                <a:srgbClr val="000000"/>
              </a:solidFill>
              <a:latin typeface="Arial"/>
              <a:ea typeface="Arial"/>
              <a:cs typeface="Arial"/>
              <a:sym typeface="Arial"/>
            </a:endParaRPr>
          </a:p>
          <a:p>
            <a:pPr indent="0" lvl="0" marL="0" rtl="0" algn="l">
              <a:spcBef>
                <a:spcPts val="1200"/>
              </a:spcBef>
              <a:spcAft>
                <a:spcPts val="160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0" name="Shape 260"/>
        <p:cNvGrpSpPr/>
        <p:nvPr/>
      </p:nvGrpSpPr>
      <p:grpSpPr>
        <a:xfrm>
          <a:off x="0" y="0"/>
          <a:ext cx="0" cy="0"/>
          <a:chOff x="0" y="0"/>
          <a:chExt cx="0" cy="0"/>
        </a:xfrm>
      </p:grpSpPr>
      <p:sp>
        <p:nvSpPr>
          <p:cNvPr id="261" name="Google Shape;261;p36"/>
          <p:cNvSpPr txBox="1"/>
          <p:nvPr>
            <p:ph type="title"/>
          </p:nvPr>
        </p:nvSpPr>
        <p:spPr>
          <a:xfrm>
            <a:off x="819150" y="402875"/>
            <a:ext cx="75057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Deductive Research Approach</a:t>
            </a:r>
            <a:endParaRPr/>
          </a:p>
        </p:txBody>
      </p:sp>
      <p:sp>
        <p:nvSpPr>
          <p:cNvPr id="262" name="Google Shape;262;p36"/>
          <p:cNvSpPr txBox="1"/>
          <p:nvPr>
            <p:ph idx="1" type="body"/>
          </p:nvPr>
        </p:nvSpPr>
        <p:spPr>
          <a:xfrm>
            <a:off x="470025" y="953375"/>
            <a:ext cx="8245800" cy="3854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t>Waterfall</a:t>
            </a:r>
            <a:endParaRPr/>
          </a:p>
          <a:p>
            <a:pPr indent="0" lvl="0" marL="0" rtl="0" algn="l">
              <a:lnSpc>
                <a:spcPct val="100000"/>
              </a:lnSpc>
              <a:spcBef>
                <a:spcPts val="1600"/>
              </a:spcBef>
              <a:spcAft>
                <a:spcPts val="0"/>
              </a:spcAft>
              <a:buNone/>
            </a:pPr>
            <a:r>
              <a:rPr lang="en" sz="1700">
                <a:solidFill>
                  <a:srgbClr val="FF0000"/>
                </a:solidFill>
              </a:rPr>
              <a:t>THEORY</a:t>
            </a:r>
            <a:endParaRPr sz="1700">
              <a:solidFill>
                <a:srgbClr val="FF0000"/>
              </a:solidFill>
            </a:endParaRPr>
          </a:p>
          <a:p>
            <a:pPr indent="0" lvl="0" marL="0" rtl="0" algn="l">
              <a:lnSpc>
                <a:spcPct val="100000"/>
              </a:lnSpc>
              <a:spcBef>
                <a:spcPts val="1600"/>
              </a:spcBef>
              <a:spcAft>
                <a:spcPts val="0"/>
              </a:spcAft>
              <a:buNone/>
            </a:pPr>
            <a:r>
              <a:rPr lang="en" sz="1700">
                <a:solidFill>
                  <a:srgbClr val="FF0000"/>
                </a:solidFill>
              </a:rPr>
              <a:t>HYPOTHESIS</a:t>
            </a:r>
            <a:endParaRPr sz="1700">
              <a:solidFill>
                <a:srgbClr val="FF0000"/>
              </a:solidFill>
            </a:endParaRPr>
          </a:p>
          <a:p>
            <a:pPr indent="0" lvl="0" marL="0" rtl="0" algn="l">
              <a:lnSpc>
                <a:spcPct val="100000"/>
              </a:lnSpc>
              <a:spcBef>
                <a:spcPts val="1600"/>
              </a:spcBef>
              <a:spcAft>
                <a:spcPts val="0"/>
              </a:spcAft>
              <a:buNone/>
            </a:pPr>
            <a:r>
              <a:rPr lang="en" sz="1700">
                <a:solidFill>
                  <a:srgbClr val="FF0000"/>
                </a:solidFill>
              </a:rPr>
              <a:t>OBSERVATION </a:t>
            </a:r>
            <a:endParaRPr sz="1700">
              <a:solidFill>
                <a:srgbClr val="FF0000"/>
              </a:solidFill>
            </a:endParaRPr>
          </a:p>
          <a:p>
            <a:pPr indent="0" lvl="0" marL="0" rtl="0" algn="l">
              <a:lnSpc>
                <a:spcPct val="100000"/>
              </a:lnSpc>
              <a:spcBef>
                <a:spcPts val="1600"/>
              </a:spcBef>
              <a:spcAft>
                <a:spcPts val="0"/>
              </a:spcAft>
              <a:buNone/>
            </a:pPr>
            <a:r>
              <a:rPr lang="en" sz="1700">
                <a:solidFill>
                  <a:srgbClr val="FF0000"/>
                </a:solidFill>
              </a:rPr>
              <a:t>CONFIRMATION</a:t>
            </a:r>
            <a:endParaRPr sz="1700">
              <a:solidFill>
                <a:srgbClr val="FF0000"/>
              </a:solidFill>
            </a:endParaRPr>
          </a:p>
          <a:p>
            <a:pPr indent="-355600" lvl="0" marL="457200" rtl="0" algn="l">
              <a:spcBef>
                <a:spcPts val="1600"/>
              </a:spcBef>
              <a:spcAft>
                <a:spcPts val="0"/>
              </a:spcAft>
              <a:buSzPts val="2000"/>
              <a:buChar char="●"/>
            </a:pPr>
            <a:r>
              <a:rPr lang="en" sz="2000"/>
              <a:t>Deductive reasoning works from the more general to the more specific. </a:t>
            </a:r>
            <a:endParaRPr sz="2000"/>
          </a:p>
          <a:p>
            <a:pPr indent="-355600" lvl="0" marL="457200" rtl="0" algn="l">
              <a:spcBef>
                <a:spcPts val="0"/>
              </a:spcBef>
              <a:spcAft>
                <a:spcPts val="0"/>
              </a:spcAft>
              <a:buSzPts val="2000"/>
              <a:buChar char="●"/>
            </a:pPr>
            <a:r>
              <a:rPr lang="en" sz="2000"/>
              <a:t> Sometimes this is informally called a "top-down" approach.  </a:t>
            </a:r>
            <a:endParaRPr sz="2000"/>
          </a:p>
          <a:p>
            <a:pPr indent="-355600" lvl="0" marL="457200" rtl="0" algn="l">
              <a:spcBef>
                <a:spcPts val="0"/>
              </a:spcBef>
              <a:spcAft>
                <a:spcPts val="0"/>
              </a:spcAft>
              <a:buSzPts val="2000"/>
              <a:buChar char="●"/>
            </a:pPr>
            <a:r>
              <a:rPr lang="en" sz="2000"/>
              <a:t>Conclusion follows logically from premises (available facts)</a:t>
            </a:r>
            <a:endParaRPr sz="200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6" name="Shape 266"/>
        <p:cNvGrpSpPr/>
        <p:nvPr/>
      </p:nvGrpSpPr>
      <p:grpSpPr>
        <a:xfrm>
          <a:off x="0" y="0"/>
          <a:ext cx="0" cy="0"/>
          <a:chOff x="0" y="0"/>
          <a:chExt cx="0" cy="0"/>
        </a:xfrm>
      </p:grpSpPr>
      <p:sp>
        <p:nvSpPr>
          <p:cNvPr id="267" name="Google Shape;267;p37"/>
          <p:cNvSpPr txBox="1"/>
          <p:nvPr>
            <p:ph type="title"/>
          </p:nvPr>
        </p:nvSpPr>
        <p:spPr>
          <a:xfrm>
            <a:off x="496900" y="241725"/>
            <a:ext cx="8111400" cy="577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Inductive Research Approach</a:t>
            </a:r>
            <a:endParaRPr/>
          </a:p>
        </p:txBody>
      </p:sp>
      <p:sp>
        <p:nvSpPr>
          <p:cNvPr id="268" name="Google Shape;268;p37"/>
          <p:cNvSpPr txBox="1"/>
          <p:nvPr>
            <p:ph idx="1" type="body"/>
          </p:nvPr>
        </p:nvSpPr>
        <p:spPr>
          <a:xfrm>
            <a:off x="496900" y="819225"/>
            <a:ext cx="8232300" cy="4069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t>Hill Climbing</a:t>
            </a:r>
            <a:endParaRPr/>
          </a:p>
          <a:p>
            <a:pPr indent="0" lvl="0" marL="0" rtl="0" algn="l">
              <a:lnSpc>
                <a:spcPct val="100000"/>
              </a:lnSpc>
              <a:spcBef>
                <a:spcPts val="1600"/>
              </a:spcBef>
              <a:spcAft>
                <a:spcPts val="0"/>
              </a:spcAft>
              <a:buNone/>
            </a:pPr>
            <a:r>
              <a:rPr lang="en" sz="1700">
                <a:solidFill>
                  <a:srgbClr val="FF0000"/>
                </a:solidFill>
              </a:rPr>
              <a:t>THEORY</a:t>
            </a:r>
            <a:endParaRPr sz="1700">
              <a:solidFill>
                <a:srgbClr val="FF0000"/>
              </a:solidFill>
            </a:endParaRPr>
          </a:p>
          <a:p>
            <a:pPr indent="0" lvl="0" marL="0" rtl="0" algn="l">
              <a:lnSpc>
                <a:spcPct val="100000"/>
              </a:lnSpc>
              <a:spcBef>
                <a:spcPts val="1600"/>
              </a:spcBef>
              <a:spcAft>
                <a:spcPts val="0"/>
              </a:spcAft>
              <a:buNone/>
            </a:pPr>
            <a:r>
              <a:rPr lang="en" sz="1700">
                <a:solidFill>
                  <a:srgbClr val="FF0000"/>
                </a:solidFill>
              </a:rPr>
              <a:t>TENTATIVE HYPOTHESIS </a:t>
            </a:r>
            <a:endParaRPr sz="1700">
              <a:solidFill>
                <a:srgbClr val="FF0000"/>
              </a:solidFill>
            </a:endParaRPr>
          </a:p>
          <a:p>
            <a:pPr indent="0" lvl="0" marL="0" rtl="0" algn="l">
              <a:lnSpc>
                <a:spcPct val="100000"/>
              </a:lnSpc>
              <a:spcBef>
                <a:spcPts val="1600"/>
              </a:spcBef>
              <a:spcAft>
                <a:spcPts val="0"/>
              </a:spcAft>
              <a:buNone/>
            </a:pPr>
            <a:r>
              <a:rPr lang="en" sz="1700">
                <a:solidFill>
                  <a:srgbClr val="FF0000"/>
                </a:solidFill>
              </a:rPr>
              <a:t>PATTERN</a:t>
            </a:r>
            <a:endParaRPr sz="1700">
              <a:solidFill>
                <a:srgbClr val="FF0000"/>
              </a:solidFill>
            </a:endParaRPr>
          </a:p>
          <a:p>
            <a:pPr indent="0" lvl="0" marL="0" rtl="0" algn="l">
              <a:lnSpc>
                <a:spcPct val="100000"/>
              </a:lnSpc>
              <a:spcBef>
                <a:spcPts val="1600"/>
              </a:spcBef>
              <a:spcAft>
                <a:spcPts val="0"/>
              </a:spcAft>
              <a:buNone/>
            </a:pPr>
            <a:r>
              <a:rPr lang="en" sz="1700">
                <a:solidFill>
                  <a:srgbClr val="FF0000"/>
                </a:solidFill>
              </a:rPr>
              <a:t>OBSERVATION</a:t>
            </a:r>
            <a:endParaRPr sz="1700">
              <a:solidFill>
                <a:srgbClr val="FF0000"/>
              </a:solidFill>
            </a:endParaRPr>
          </a:p>
          <a:p>
            <a:pPr indent="-355600" lvl="0" marL="457200" rtl="0" algn="l">
              <a:lnSpc>
                <a:spcPct val="100000"/>
              </a:lnSpc>
              <a:spcBef>
                <a:spcPts val="1600"/>
              </a:spcBef>
              <a:spcAft>
                <a:spcPts val="0"/>
              </a:spcAft>
              <a:buSzPts val="2000"/>
              <a:buChar char="●"/>
            </a:pPr>
            <a:r>
              <a:rPr lang="en" sz="2000"/>
              <a:t>Inductive reasoning works the other way, moving from specific observations to broader generalizations and theories.  </a:t>
            </a:r>
            <a:endParaRPr sz="2000"/>
          </a:p>
          <a:p>
            <a:pPr indent="-355600" lvl="0" marL="457200" rtl="0" algn="l">
              <a:lnSpc>
                <a:spcPct val="100000"/>
              </a:lnSpc>
              <a:spcBef>
                <a:spcPts val="0"/>
              </a:spcBef>
              <a:spcAft>
                <a:spcPts val="0"/>
              </a:spcAft>
              <a:buSzPts val="2000"/>
              <a:buChar char="●"/>
            </a:pPr>
            <a:r>
              <a:rPr lang="en" sz="2000"/>
              <a:t>Informally, we sometimes call this a "bottom up" approach  </a:t>
            </a:r>
            <a:endParaRPr sz="2000"/>
          </a:p>
          <a:p>
            <a:pPr indent="-355600" lvl="0" marL="457200" rtl="0" algn="l">
              <a:lnSpc>
                <a:spcPct val="100000"/>
              </a:lnSpc>
              <a:spcBef>
                <a:spcPts val="0"/>
              </a:spcBef>
              <a:spcAft>
                <a:spcPts val="0"/>
              </a:spcAft>
              <a:buSzPts val="2000"/>
              <a:buChar char="●"/>
            </a:pPr>
            <a:r>
              <a:rPr lang="en" sz="2000"/>
              <a:t>Conclusion is likely based on premises.  </a:t>
            </a:r>
            <a:endParaRPr sz="2000"/>
          </a:p>
          <a:p>
            <a:pPr indent="-355600" lvl="0" marL="457200" rtl="0" algn="l">
              <a:lnSpc>
                <a:spcPct val="100000"/>
              </a:lnSpc>
              <a:spcBef>
                <a:spcPts val="0"/>
              </a:spcBef>
              <a:spcAft>
                <a:spcPts val="0"/>
              </a:spcAft>
              <a:buSzPts val="2000"/>
              <a:buChar char="●"/>
            </a:pPr>
            <a:r>
              <a:rPr lang="en" sz="2000"/>
              <a:t>Involves a degree of uncertainty</a:t>
            </a:r>
            <a:endParaRPr sz="200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38"/>
          <p:cNvSpPr txBox="1"/>
          <p:nvPr>
            <p:ph type="title"/>
          </p:nvPr>
        </p:nvSpPr>
        <p:spPr>
          <a:xfrm>
            <a:off x="510450" y="510325"/>
            <a:ext cx="8178600" cy="550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Deductive Vs. Inductive</a:t>
            </a:r>
            <a:endParaRPr/>
          </a:p>
        </p:txBody>
      </p:sp>
      <p:sp>
        <p:nvSpPr>
          <p:cNvPr id="274" name="Google Shape;274;p38"/>
          <p:cNvSpPr txBox="1"/>
          <p:nvPr>
            <p:ph idx="1" type="body"/>
          </p:nvPr>
        </p:nvSpPr>
        <p:spPr>
          <a:xfrm>
            <a:off x="510450" y="1181800"/>
            <a:ext cx="7814400" cy="3243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300"/>
              <a:t>Induction is usually described as moving from the specific to the general, while deduction begins with the general and ends with the specific. </a:t>
            </a:r>
            <a:r>
              <a:rPr lang="en" sz="2000"/>
              <a:t> </a:t>
            </a:r>
            <a:endParaRPr sz="2000"/>
          </a:p>
          <a:p>
            <a:pPr indent="0" lvl="0" marL="0" rtl="0" algn="l">
              <a:spcBef>
                <a:spcPts val="1600"/>
              </a:spcBef>
              <a:spcAft>
                <a:spcPts val="1600"/>
              </a:spcAft>
              <a:buNone/>
            </a:pPr>
            <a:r>
              <a:rPr lang="en" sz="2300"/>
              <a:t>Arguments based on laws, rules and accepted principles are generally used for Deductive Reasoning. Observations tend to be used for Inductive Arguments. </a:t>
            </a:r>
            <a:endParaRPr sz="23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67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000">
                <a:solidFill>
                  <a:srgbClr val="B45F06"/>
                </a:solidFill>
                <a:latin typeface="Arial"/>
                <a:ea typeface="Arial"/>
                <a:cs typeface="Arial"/>
                <a:sym typeface="Arial"/>
              </a:rPr>
              <a:t>1.2  Types of Research</a:t>
            </a:r>
            <a:r>
              <a:rPr lang="en" sz="2000">
                <a:latin typeface="Arial"/>
                <a:ea typeface="Arial"/>
                <a:cs typeface="Arial"/>
                <a:sym typeface="Arial"/>
              </a:rPr>
              <a:t>,Formulation of a Research Problem</a:t>
            </a:r>
            <a:r>
              <a:rPr lang="en"/>
              <a:t> </a:t>
            </a:r>
            <a:endParaRPr/>
          </a:p>
        </p:txBody>
      </p:sp>
      <p:sp>
        <p:nvSpPr>
          <p:cNvPr id="141" name="Google Shape;141;p15"/>
          <p:cNvSpPr txBox="1"/>
          <p:nvPr>
            <p:ph idx="1" type="body"/>
          </p:nvPr>
        </p:nvSpPr>
        <p:spPr>
          <a:xfrm>
            <a:off x="819150" y="1517750"/>
            <a:ext cx="7505700" cy="2921100"/>
          </a:xfrm>
          <a:prstGeom prst="rect">
            <a:avLst/>
          </a:prstGeom>
        </p:spPr>
        <p:txBody>
          <a:bodyPr anchorCtr="0" anchor="t" bIns="91425" lIns="91425" spcFirstLastPara="1" rIns="91425" wrap="square" tIns="91425">
            <a:noAutofit/>
          </a:bodyPr>
          <a:lstStyle/>
          <a:p>
            <a:pPr indent="0" lvl="0" marL="0" rtl="0" algn="l">
              <a:lnSpc>
                <a:spcPct val="50000"/>
              </a:lnSpc>
              <a:spcBef>
                <a:spcPts val="0"/>
              </a:spcBef>
              <a:spcAft>
                <a:spcPts val="0"/>
              </a:spcAft>
              <a:buNone/>
            </a:pPr>
            <a:r>
              <a:rPr lang="en" sz="2000">
                <a:solidFill>
                  <a:srgbClr val="BF9000"/>
                </a:solidFill>
                <a:latin typeface="Arial"/>
                <a:ea typeface="Arial"/>
                <a:cs typeface="Arial"/>
                <a:sym typeface="Arial"/>
              </a:rPr>
              <a:t>Types of Social Research</a:t>
            </a:r>
            <a:endParaRPr sz="2000">
              <a:solidFill>
                <a:srgbClr val="BF9000"/>
              </a:solidFill>
              <a:latin typeface="Arial"/>
              <a:ea typeface="Arial"/>
              <a:cs typeface="Arial"/>
              <a:sym typeface="Arial"/>
            </a:endParaRPr>
          </a:p>
          <a:p>
            <a:pPr indent="0" lvl="0" marL="0" rtl="0" algn="l">
              <a:lnSpc>
                <a:spcPct val="50000"/>
              </a:lnSpc>
              <a:spcBef>
                <a:spcPts val="1600"/>
              </a:spcBef>
              <a:spcAft>
                <a:spcPts val="0"/>
              </a:spcAft>
              <a:buNone/>
            </a:pPr>
            <a:r>
              <a:rPr lang="en" sz="2000">
                <a:latin typeface="Arial"/>
                <a:ea typeface="Arial"/>
                <a:cs typeface="Arial"/>
                <a:sym typeface="Arial"/>
              </a:rPr>
              <a:t>     	Basic Research</a:t>
            </a:r>
            <a:endParaRPr sz="2000">
              <a:latin typeface="Arial"/>
              <a:ea typeface="Arial"/>
              <a:cs typeface="Arial"/>
              <a:sym typeface="Arial"/>
            </a:endParaRPr>
          </a:p>
          <a:p>
            <a:pPr indent="0" lvl="0" marL="0" rtl="0" algn="l">
              <a:lnSpc>
                <a:spcPct val="50000"/>
              </a:lnSpc>
              <a:spcBef>
                <a:spcPts val="1600"/>
              </a:spcBef>
              <a:spcAft>
                <a:spcPts val="0"/>
              </a:spcAft>
              <a:buNone/>
            </a:pPr>
            <a:r>
              <a:rPr lang="en" sz="2000">
                <a:latin typeface="Arial"/>
                <a:ea typeface="Arial"/>
                <a:cs typeface="Arial"/>
                <a:sym typeface="Arial"/>
              </a:rPr>
              <a:t>  	Applied Research</a:t>
            </a:r>
            <a:endParaRPr sz="2000">
              <a:latin typeface="Arial"/>
              <a:ea typeface="Arial"/>
              <a:cs typeface="Arial"/>
              <a:sym typeface="Arial"/>
            </a:endParaRPr>
          </a:p>
          <a:p>
            <a:pPr indent="0" lvl="0" marL="0" rtl="0" algn="l">
              <a:lnSpc>
                <a:spcPct val="50000"/>
              </a:lnSpc>
              <a:spcBef>
                <a:spcPts val="1600"/>
              </a:spcBef>
              <a:spcAft>
                <a:spcPts val="0"/>
              </a:spcAft>
              <a:buNone/>
            </a:pPr>
            <a:r>
              <a:rPr lang="en" sz="2000">
                <a:solidFill>
                  <a:srgbClr val="BF9000"/>
                </a:solidFill>
                <a:latin typeface="Arial"/>
                <a:ea typeface="Arial"/>
                <a:cs typeface="Arial"/>
                <a:sym typeface="Arial"/>
              </a:rPr>
              <a:t>Functions of Social Research</a:t>
            </a:r>
            <a:endParaRPr sz="2000">
              <a:latin typeface="Arial"/>
              <a:ea typeface="Arial"/>
              <a:cs typeface="Arial"/>
              <a:sym typeface="Arial"/>
            </a:endParaRPr>
          </a:p>
          <a:p>
            <a:pPr indent="0" lvl="0" marL="0" rtl="0" algn="l">
              <a:lnSpc>
                <a:spcPct val="50000"/>
              </a:lnSpc>
              <a:spcBef>
                <a:spcPts val="1600"/>
              </a:spcBef>
              <a:spcAft>
                <a:spcPts val="0"/>
              </a:spcAft>
              <a:buNone/>
            </a:pPr>
            <a:r>
              <a:rPr lang="en" sz="2000">
                <a:solidFill>
                  <a:srgbClr val="BF9000"/>
                </a:solidFill>
                <a:latin typeface="Arial"/>
                <a:ea typeface="Arial"/>
                <a:cs typeface="Arial"/>
                <a:sym typeface="Arial"/>
              </a:rPr>
              <a:t>Scope of Social Research</a:t>
            </a:r>
            <a:endParaRPr sz="2000">
              <a:latin typeface="Arial"/>
              <a:ea typeface="Arial"/>
              <a:cs typeface="Arial"/>
              <a:sym typeface="Arial"/>
            </a:endParaRPr>
          </a:p>
          <a:p>
            <a:pPr indent="0" lvl="0" marL="0" rtl="0" algn="l">
              <a:lnSpc>
                <a:spcPct val="50000"/>
              </a:lnSpc>
              <a:spcBef>
                <a:spcPts val="1600"/>
              </a:spcBef>
              <a:spcAft>
                <a:spcPts val="0"/>
              </a:spcAft>
              <a:buNone/>
            </a:pPr>
            <a:r>
              <a:rPr lang="en" sz="2000">
                <a:solidFill>
                  <a:srgbClr val="BF9000"/>
                </a:solidFill>
                <a:latin typeface="Arial"/>
                <a:ea typeface="Arial"/>
                <a:cs typeface="Arial"/>
                <a:sym typeface="Arial"/>
              </a:rPr>
              <a:t>Formulation of a Research problem</a:t>
            </a:r>
            <a:endParaRPr sz="2000">
              <a:solidFill>
                <a:srgbClr val="BF9000"/>
              </a:solidFill>
              <a:latin typeface="Arial"/>
              <a:ea typeface="Arial"/>
              <a:cs typeface="Arial"/>
              <a:sym typeface="Arial"/>
            </a:endParaRPr>
          </a:p>
          <a:p>
            <a:pPr indent="0" lvl="0" marL="0" rtl="0" algn="l">
              <a:lnSpc>
                <a:spcPct val="50000"/>
              </a:lnSpc>
              <a:spcBef>
                <a:spcPts val="1600"/>
              </a:spcBef>
              <a:spcAft>
                <a:spcPts val="0"/>
              </a:spcAft>
              <a:buNone/>
            </a:pPr>
            <a:r>
              <a:rPr lang="en" sz="2000">
                <a:solidFill>
                  <a:srgbClr val="BF9000"/>
                </a:solidFill>
                <a:latin typeface="Arial"/>
                <a:ea typeface="Arial"/>
                <a:cs typeface="Arial"/>
                <a:sym typeface="Arial"/>
              </a:rPr>
              <a:t>	</a:t>
            </a:r>
            <a:r>
              <a:rPr lang="en" sz="2000">
                <a:solidFill>
                  <a:srgbClr val="666666"/>
                </a:solidFill>
                <a:latin typeface="Arial"/>
                <a:ea typeface="Arial"/>
                <a:cs typeface="Arial"/>
                <a:sym typeface="Arial"/>
              </a:rPr>
              <a:t>Deductive Approach</a:t>
            </a:r>
            <a:endParaRPr sz="2000">
              <a:solidFill>
                <a:srgbClr val="666666"/>
              </a:solidFill>
              <a:latin typeface="Arial"/>
              <a:ea typeface="Arial"/>
              <a:cs typeface="Arial"/>
              <a:sym typeface="Arial"/>
            </a:endParaRPr>
          </a:p>
          <a:p>
            <a:pPr indent="0" lvl="0" marL="0" rtl="0" algn="l">
              <a:lnSpc>
                <a:spcPct val="50000"/>
              </a:lnSpc>
              <a:spcBef>
                <a:spcPts val="1600"/>
              </a:spcBef>
              <a:spcAft>
                <a:spcPts val="0"/>
              </a:spcAft>
              <a:buNone/>
            </a:pPr>
            <a:r>
              <a:rPr lang="en" sz="2000">
                <a:solidFill>
                  <a:srgbClr val="666666"/>
                </a:solidFill>
                <a:latin typeface="Arial"/>
                <a:ea typeface="Arial"/>
                <a:cs typeface="Arial"/>
                <a:sym typeface="Arial"/>
              </a:rPr>
              <a:t>	Inductive Approach</a:t>
            </a:r>
            <a:endParaRPr sz="2000">
              <a:solidFill>
                <a:srgbClr val="666666"/>
              </a:solidFill>
              <a:latin typeface="Arial"/>
              <a:ea typeface="Arial"/>
              <a:cs typeface="Arial"/>
              <a:sym typeface="Arial"/>
            </a:endParaRPr>
          </a:p>
          <a:p>
            <a:pPr indent="0" lvl="0" marL="0" rtl="0" algn="l">
              <a:lnSpc>
                <a:spcPct val="50000"/>
              </a:lnSpc>
              <a:spcBef>
                <a:spcPts val="1600"/>
              </a:spcBef>
              <a:spcAft>
                <a:spcPts val="0"/>
              </a:spcAft>
              <a:buNone/>
            </a:pPr>
            <a:r>
              <a:rPr lang="en" sz="2000">
                <a:solidFill>
                  <a:srgbClr val="BF9000"/>
                </a:solidFill>
                <a:latin typeface="Arial"/>
                <a:ea typeface="Arial"/>
                <a:cs typeface="Arial"/>
                <a:sym typeface="Arial"/>
              </a:rPr>
              <a:t>	</a:t>
            </a:r>
            <a:endParaRPr sz="2000">
              <a:solidFill>
                <a:srgbClr val="BF9000"/>
              </a:solidFill>
              <a:latin typeface="Arial"/>
              <a:ea typeface="Arial"/>
              <a:cs typeface="Arial"/>
              <a:sym typeface="Arial"/>
            </a:endParaRPr>
          </a:p>
          <a:p>
            <a:pPr indent="0" lvl="0" marL="0" rtl="0" algn="l">
              <a:lnSpc>
                <a:spcPct val="50000"/>
              </a:lnSpc>
              <a:spcBef>
                <a:spcPts val="1600"/>
              </a:spcBef>
              <a:spcAft>
                <a:spcPts val="0"/>
              </a:spcAft>
              <a:buNone/>
            </a:pPr>
            <a:r>
              <a:rPr lang="en" sz="2000">
                <a:solidFill>
                  <a:srgbClr val="BF9000"/>
                </a:solidFill>
                <a:latin typeface="Arial"/>
                <a:ea typeface="Arial"/>
                <a:cs typeface="Arial"/>
                <a:sym typeface="Arial"/>
              </a:rPr>
              <a:t>	</a:t>
            </a:r>
            <a:endParaRPr sz="2000">
              <a:solidFill>
                <a:srgbClr val="BF9000"/>
              </a:solidFill>
              <a:latin typeface="Arial"/>
              <a:ea typeface="Arial"/>
              <a:cs typeface="Arial"/>
              <a:sym typeface="Arial"/>
            </a:endParaRPr>
          </a:p>
          <a:p>
            <a:pPr indent="0" lvl="0" marL="0" rtl="0" algn="l">
              <a:lnSpc>
                <a:spcPct val="50000"/>
              </a:lnSpc>
              <a:spcBef>
                <a:spcPts val="1600"/>
              </a:spcBef>
              <a:spcAft>
                <a:spcPts val="0"/>
              </a:spcAft>
              <a:buNone/>
            </a:pPr>
            <a:r>
              <a:rPr lang="en" sz="2000">
                <a:solidFill>
                  <a:srgbClr val="BF9000"/>
                </a:solidFill>
                <a:latin typeface="Arial"/>
                <a:ea typeface="Arial"/>
                <a:cs typeface="Arial"/>
                <a:sym typeface="Arial"/>
              </a:rPr>
              <a:t>	</a:t>
            </a:r>
            <a:endParaRPr sz="2000">
              <a:solidFill>
                <a:srgbClr val="BF9000"/>
              </a:solidFill>
              <a:latin typeface="Arial"/>
              <a:ea typeface="Arial"/>
              <a:cs typeface="Arial"/>
              <a:sym typeface="Arial"/>
            </a:endParaRPr>
          </a:p>
          <a:p>
            <a:pPr indent="0" lvl="0" marL="0" rtl="0" algn="l">
              <a:lnSpc>
                <a:spcPct val="50000"/>
              </a:lnSpc>
              <a:spcBef>
                <a:spcPts val="1600"/>
              </a:spcBef>
              <a:spcAft>
                <a:spcPts val="0"/>
              </a:spcAft>
              <a:buNone/>
            </a:pPr>
            <a:r>
              <a:rPr lang="en" sz="2000">
                <a:solidFill>
                  <a:srgbClr val="BF9000"/>
                </a:solidFill>
                <a:latin typeface="Arial"/>
                <a:ea typeface="Arial"/>
                <a:cs typeface="Arial"/>
                <a:sym typeface="Arial"/>
              </a:rPr>
              <a:t>	</a:t>
            </a:r>
            <a:endParaRPr sz="2000">
              <a:solidFill>
                <a:srgbClr val="BF9000"/>
              </a:solidFill>
              <a:latin typeface="Arial"/>
              <a:ea typeface="Arial"/>
              <a:cs typeface="Arial"/>
              <a:sym typeface="Arial"/>
            </a:endParaRPr>
          </a:p>
          <a:p>
            <a:pPr indent="0" lvl="0" marL="0" rtl="0" algn="l">
              <a:lnSpc>
                <a:spcPct val="50000"/>
              </a:lnSpc>
              <a:spcBef>
                <a:spcPts val="1600"/>
              </a:spcBef>
              <a:spcAft>
                <a:spcPts val="0"/>
              </a:spcAft>
              <a:buNone/>
            </a:pPr>
            <a:r>
              <a:rPr lang="en" sz="2000">
                <a:solidFill>
                  <a:srgbClr val="BF9000"/>
                </a:solidFill>
                <a:latin typeface="Arial"/>
                <a:ea typeface="Arial"/>
                <a:cs typeface="Arial"/>
                <a:sym typeface="Arial"/>
              </a:rPr>
              <a:t>  Scope of social science research</a:t>
            </a:r>
            <a:endParaRPr sz="2000">
              <a:solidFill>
                <a:srgbClr val="BF9000"/>
              </a:solidFill>
              <a:latin typeface="Arial"/>
              <a:ea typeface="Arial"/>
              <a:cs typeface="Arial"/>
              <a:sym typeface="Arial"/>
            </a:endParaRPr>
          </a:p>
          <a:p>
            <a:pPr indent="0" lvl="0" marL="0" rtl="0" algn="l">
              <a:lnSpc>
                <a:spcPct val="50000"/>
              </a:lnSpc>
              <a:spcBef>
                <a:spcPts val="1600"/>
              </a:spcBef>
              <a:spcAft>
                <a:spcPts val="1600"/>
              </a:spcAft>
              <a:buNone/>
            </a:pPr>
            <a:r>
              <a:rPr lang="en" sz="2000">
                <a:solidFill>
                  <a:srgbClr val="BF9000"/>
                </a:solidFill>
                <a:latin typeface="Arial"/>
                <a:ea typeface="Arial"/>
                <a:cs typeface="Arial"/>
                <a:sym typeface="Arial"/>
              </a:rPr>
              <a:t>  Uses of social researc</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6"/>
          <p:cNvSpPr txBox="1"/>
          <p:nvPr>
            <p:ph type="title"/>
          </p:nvPr>
        </p:nvSpPr>
        <p:spPr>
          <a:xfrm>
            <a:off x="463750" y="421600"/>
            <a:ext cx="8263200" cy="379500"/>
          </a:xfrm>
          <a:prstGeom prst="rect">
            <a:avLst/>
          </a:prstGeom>
        </p:spPr>
        <p:txBody>
          <a:bodyPr anchorCtr="0" anchor="t" bIns="91425" lIns="91425" spcFirstLastPara="1" rIns="91425" wrap="square" tIns="91425">
            <a:noAutofit/>
          </a:bodyPr>
          <a:lstStyle/>
          <a:p>
            <a:pPr indent="0" lvl="0" marL="0" rtl="0" algn="l">
              <a:lnSpc>
                <a:spcPct val="50000"/>
              </a:lnSpc>
              <a:spcBef>
                <a:spcPts val="0"/>
              </a:spcBef>
              <a:spcAft>
                <a:spcPts val="1600"/>
              </a:spcAft>
              <a:buNone/>
            </a:pPr>
            <a:r>
              <a:rPr b="1" lang="en" sz="2000">
                <a:solidFill>
                  <a:schemeClr val="dk2"/>
                </a:solidFill>
                <a:latin typeface="Arial"/>
                <a:ea typeface="Arial"/>
                <a:cs typeface="Arial"/>
                <a:sym typeface="Arial"/>
              </a:rPr>
              <a:t>Definition of Research:</a:t>
            </a:r>
            <a:endParaRPr b="1"/>
          </a:p>
        </p:txBody>
      </p:sp>
      <p:sp>
        <p:nvSpPr>
          <p:cNvPr id="147" name="Google Shape;147;p16"/>
          <p:cNvSpPr txBox="1"/>
          <p:nvPr>
            <p:ph idx="1" type="body"/>
          </p:nvPr>
        </p:nvSpPr>
        <p:spPr>
          <a:xfrm>
            <a:off x="463750" y="800975"/>
            <a:ext cx="8263200" cy="4075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latin typeface="Arial"/>
                <a:ea typeface="Arial"/>
                <a:cs typeface="Arial"/>
                <a:sym typeface="Arial"/>
              </a:rPr>
              <a:t>a) According to Black and Champion, “scientific research consist of obtaining information through empirical observation that can be used for systematic development of logically related propositions attempting to establish casual relations among variable”.</a:t>
            </a:r>
            <a:endParaRPr sz="1800">
              <a:latin typeface="Arial"/>
              <a:ea typeface="Arial"/>
              <a:cs typeface="Arial"/>
              <a:sym typeface="Arial"/>
            </a:endParaRPr>
          </a:p>
          <a:p>
            <a:pPr indent="0" lvl="0" marL="0" rtl="0" algn="l">
              <a:spcBef>
                <a:spcPts val="1600"/>
              </a:spcBef>
              <a:spcAft>
                <a:spcPts val="0"/>
              </a:spcAft>
              <a:buNone/>
            </a:pPr>
            <a:r>
              <a:rPr lang="en" sz="1800">
                <a:latin typeface="Arial"/>
                <a:ea typeface="Arial"/>
                <a:cs typeface="Arial"/>
                <a:sym typeface="Arial"/>
              </a:rPr>
              <a:t>b) Emory defines research as “any organized inquiry designed and carried out to provide information for solving a problem”.</a:t>
            </a:r>
            <a:endParaRPr sz="1800">
              <a:latin typeface="Arial"/>
              <a:ea typeface="Arial"/>
              <a:cs typeface="Arial"/>
              <a:sym typeface="Arial"/>
            </a:endParaRPr>
          </a:p>
          <a:p>
            <a:pPr indent="0" lvl="0" marL="0" rtl="0" algn="l">
              <a:spcBef>
                <a:spcPts val="1600"/>
              </a:spcBef>
              <a:spcAft>
                <a:spcPts val="0"/>
              </a:spcAft>
              <a:buNone/>
            </a:pPr>
            <a:r>
              <a:rPr lang="en" sz="1800">
                <a:latin typeface="Arial"/>
                <a:ea typeface="Arial"/>
                <a:cs typeface="Arial"/>
                <a:sym typeface="Arial"/>
              </a:rPr>
              <a:t>c) Kerlinger defines research as a” systematic, controlled, empirical and critical investigation of hypothetical relations among natural phenomena”.</a:t>
            </a:r>
            <a:endParaRPr sz="1800">
              <a:latin typeface="Arial"/>
              <a:ea typeface="Arial"/>
              <a:cs typeface="Arial"/>
              <a:sym typeface="Arial"/>
            </a:endParaRPr>
          </a:p>
          <a:p>
            <a:pPr indent="0" lvl="0" marL="0" rtl="0" algn="l">
              <a:spcBef>
                <a:spcPts val="1600"/>
              </a:spcBef>
              <a:spcAft>
                <a:spcPts val="0"/>
              </a:spcAft>
              <a:buNone/>
            </a:pPr>
            <a:r>
              <a:rPr lang="en" sz="1800">
                <a:latin typeface="Arial"/>
                <a:ea typeface="Arial"/>
                <a:cs typeface="Arial"/>
                <a:sym typeface="Arial"/>
              </a:rPr>
              <a:t>d) L.V. Redman and A.V.H. Morry have defined “systematic effort to gain new knowledge we call research”.</a:t>
            </a:r>
            <a:endParaRPr sz="1800">
              <a:latin typeface="Arial"/>
              <a:ea typeface="Arial"/>
              <a:cs typeface="Arial"/>
              <a:sym typeface="Arial"/>
            </a:endParaRPr>
          </a:p>
          <a:p>
            <a:pPr indent="0" lvl="0" marL="0" rtl="0" algn="l">
              <a:spcBef>
                <a:spcPts val="160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7"/>
          <p:cNvSpPr txBox="1"/>
          <p:nvPr>
            <p:ph type="title"/>
          </p:nvPr>
        </p:nvSpPr>
        <p:spPr>
          <a:xfrm>
            <a:off x="407550" y="590250"/>
            <a:ext cx="8403900" cy="267000"/>
          </a:xfrm>
          <a:prstGeom prst="rect">
            <a:avLst/>
          </a:prstGeom>
        </p:spPr>
        <p:txBody>
          <a:bodyPr anchorCtr="0" anchor="t" bIns="91425" lIns="91425" spcFirstLastPara="1" rIns="91425" wrap="square" tIns="91425">
            <a:noAutofit/>
          </a:bodyPr>
          <a:lstStyle/>
          <a:p>
            <a:pPr indent="0" lvl="0" marL="0" rtl="0" algn="l">
              <a:lnSpc>
                <a:spcPct val="50000"/>
              </a:lnSpc>
              <a:spcBef>
                <a:spcPts val="0"/>
              </a:spcBef>
              <a:spcAft>
                <a:spcPts val="1600"/>
              </a:spcAft>
              <a:buNone/>
            </a:pPr>
            <a:r>
              <a:rPr lang="en" sz="2600">
                <a:solidFill>
                  <a:srgbClr val="BF9000"/>
                </a:solidFill>
                <a:latin typeface="Arial"/>
                <a:ea typeface="Arial"/>
                <a:cs typeface="Arial"/>
                <a:sym typeface="Arial"/>
              </a:rPr>
              <a:t>Meaning and Definition</a:t>
            </a:r>
            <a:endParaRPr sz="3600"/>
          </a:p>
        </p:txBody>
      </p:sp>
      <p:sp>
        <p:nvSpPr>
          <p:cNvPr id="153" name="Google Shape;153;p17"/>
          <p:cNvSpPr txBox="1"/>
          <p:nvPr>
            <p:ph idx="1" type="body"/>
          </p:nvPr>
        </p:nvSpPr>
        <p:spPr>
          <a:xfrm>
            <a:off x="407550" y="1039950"/>
            <a:ext cx="8403900" cy="3372900"/>
          </a:xfrm>
          <a:prstGeom prst="rect">
            <a:avLst/>
          </a:prstGeom>
        </p:spPr>
        <p:txBody>
          <a:bodyPr anchorCtr="0" anchor="t" bIns="91425" lIns="91425" spcFirstLastPara="1" rIns="91425" wrap="square" tIns="91425">
            <a:noAutofit/>
          </a:bodyPr>
          <a:lstStyle/>
          <a:p>
            <a:pPr indent="0" lvl="0" marL="0" rtl="0" algn="l">
              <a:lnSpc>
                <a:spcPct val="50000"/>
              </a:lnSpc>
              <a:spcBef>
                <a:spcPts val="0"/>
              </a:spcBef>
              <a:spcAft>
                <a:spcPts val="0"/>
              </a:spcAft>
              <a:buNone/>
            </a:pPr>
            <a:r>
              <a:rPr b="1" lang="en" sz="2000">
                <a:latin typeface="Arial"/>
                <a:ea typeface="Arial"/>
                <a:cs typeface="Arial"/>
                <a:sym typeface="Arial"/>
              </a:rPr>
              <a:t>Research:</a:t>
            </a:r>
            <a:endParaRPr b="1" sz="2000">
              <a:latin typeface="Arial"/>
              <a:ea typeface="Arial"/>
              <a:cs typeface="Arial"/>
              <a:sym typeface="Arial"/>
            </a:endParaRPr>
          </a:p>
          <a:p>
            <a:pPr indent="0" lvl="0" marL="0" rtl="0" algn="l">
              <a:lnSpc>
                <a:spcPct val="100000"/>
              </a:lnSpc>
              <a:spcBef>
                <a:spcPts val="1600"/>
              </a:spcBef>
              <a:spcAft>
                <a:spcPts val="0"/>
              </a:spcAft>
              <a:buNone/>
            </a:pPr>
            <a:r>
              <a:rPr lang="en" sz="1800">
                <a:latin typeface="Arial"/>
                <a:ea typeface="Arial"/>
                <a:cs typeface="Arial"/>
                <a:sym typeface="Arial"/>
              </a:rPr>
              <a:t>Research is systematic and organized effort to investigate a specific problem that needs a solution. It contributes to the general body of knowledge. It also corrects human knowledge. Actually research is simply the process of arriving as dependable solution to a problem through the planned and systematic collection, analysis and interpretation of a data. Research is the most important process for advancing knowledge for promoting progress and to enable man to relate more effectively to his environment to accomplish his purpose and to solve his conflicts. Although it is not the only way, it is one of the most effective ways of solving problems. The term research consist of two words,’ Re’+’Search’. “Re” means again and again and “Search” means to find out something.</a:t>
            </a:r>
            <a:endParaRPr sz="1800">
              <a:latin typeface="Arial"/>
              <a:ea typeface="Arial"/>
              <a:cs typeface="Arial"/>
              <a:sym typeface="Arial"/>
            </a:endParaRPr>
          </a:p>
          <a:p>
            <a:pPr indent="0" lvl="0" marL="0" rtl="0" algn="l">
              <a:lnSpc>
                <a:spcPct val="50000"/>
              </a:lnSpc>
              <a:spcBef>
                <a:spcPts val="1600"/>
              </a:spcBef>
              <a:spcAft>
                <a:spcPts val="0"/>
              </a:spcAft>
              <a:buNone/>
            </a:pPr>
            <a:r>
              <a:t/>
            </a:r>
            <a:endParaRPr sz="2000">
              <a:latin typeface="Arial"/>
              <a:ea typeface="Arial"/>
              <a:cs typeface="Arial"/>
              <a:sym typeface="Arial"/>
            </a:endParaRPr>
          </a:p>
          <a:p>
            <a:pPr indent="0" lvl="0" marL="0" rtl="0" algn="l">
              <a:spcBef>
                <a:spcPts val="1600"/>
              </a:spcBef>
              <a:spcAft>
                <a:spcPts val="16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8"/>
          <p:cNvSpPr txBox="1"/>
          <p:nvPr>
            <p:ph type="title"/>
          </p:nvPr>
        </p:nvSpPr>
        <p:spPr>
          <a:xfrm>
            <a:off x="365375" y="267000"/>
            <a:ext cx="8418000" cy="281100"/>
          </a:xfrm>
          <a:prstGeom prst="rect">
            <a:avLst/>
          </a:prstGeom>
        </p:spPr>
        <p:txBody>
          <a:bodyPr anchorCtr="0" anchor="t" bIns="91425" lIns="91425" spcFirstLastPara="1" rIns="91425" wrap="square" tIns="91425">
            <a:noAutofit/>
          </a:bodyPr>
          <a:lstStyle/>
          <a:p>
            <a:pPr indent="0" lvl="0" marL="0" rtl="0" algn="l">
              <a:lnSpc>
                <a:spcPct val="50000"/>
              </a:lnSpc>
              <a:spcBef>
                <a:spcPts val="0"/>
              </a:spcBef>
              <a:spcAft>
                <a:spcPts val="1600"/>
              </a:spcAft>
              <a:buNone/>
            </a:pPr>
            <a:r>
              <a:rPr b="1" lang="en" sz="2000">
                <a:solidFill>
                  <a:schemeClr val="dk2"/>
                </a:solidFill>
                <a:latin typeface="Arial"/>
                <a:ea typeface="Arial"/>
                <a:cs typeface="Arial"/>
                <a:sym typeface="Arial"/>
              </a:rPr>
              <a:t>Social research:</a:t>
            </a:r>
            <a:endParaRPr b="1"/>
          </a:p>
        </p:txBody>
      </p:sp>
      <p:sp>
        <p:nvSpPr>
          <p:cNvPr id="159" name="Google Shape;159;p18"/>
          <p:cNvSpPr txBox="1"/>
          <p:nvPr>
            <p:ph idx="1" type="body"/>
          </p:nvPr>
        </p:nvSpPr>
        <p:spPr>
          <a:xfrm>
            <a:off x="365375" y="548100"/>
            <a:ext cx="8361600" cy="441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latin typeface="Arial"/>
                <a:ea typeface="Arial"/>
                <a:cs typeface="Arial"/>
                <a:sym typeface="Arial"/>
              </a:rPr>
              <a:t>Social sciences are not exact science like physical sciences. It deals with human beings. Human nature and </a:t>
            </a:r>
            <a:r>
              <a:rPr lang="en" sz="1800">
                <a:latin typeface="Arial"/>
                <a:ea typeface="Arial"/>
                <a:cs typeface="Arial"/>
                <a:sym typeface="Arial"/>
              </a:rPr>
              <a:t>man's</a:t>
            </a:r>
            <a:r>
              <a:rPr lang="en" sz="1800">
                <a:latin typeface="Arial"/>
                <a:ea typeface="Arial"/>
                <a:cs typeface="Arial"/>
                <a:sym typeface="Arial"/>
              </a:rPr>
              <a:t> environment are so complex, that it is more difficult to comprehend and predict human behavior than the physical phenomena.</a:t>
            </a:r>
            <a:endParaRPr sz="1800">
              <a:latin typeface="Arial"/>
              <a:ea typeface="Arial"/>
              <a:cs typeface="Arial"/>
              <a:sym typeface="Arial"/>
            </a:endParaRPr>
          </a:p>
          <a:p>
            <a:pPr indent="0" lvl="0" marL="0" rtl="0" algn="l">
              <a:spcBef>
                <a:spcPts val="1600"/>
              </a:spcBef>
              <a:spcAft>
                <a:spcPts val="1600"/>
              </a:spcAft>
              <a:buNone/>
            </a:pPr>
            <a:r>
              <a:rPr lang="en" sz="1800">
                <a:latin typeface="Arial"/>
                <a:ea typeface="Arial"/>
                <a:cs typeface="Arial"/>
                <a:sym typeface="Arial"/>
              </a:rPr>
              <a:t>Social science research is a systematic method of exploring, analyzing and conceptualizing human life in order to extend, correct or verify knowledge of human behavior and social life. Social research seeks to find explanations to unexplained phenomena, to clarify the doubtful and correct the misconceived fact of social life. It involves the application of scientific method for understanding and analyzing of social life </a:t>
            </a:r>
            <a:r>
              <a:rPr lang="en" sz="1800">
                <a:latin typeface="Arial"/>
                <a:ea typeface="Arial"/>
                <a:cs typeface="Arial"/>
                <a:sym typeface="Arial"/>
              </a:rPr>
              <a:t>in order</a:t>
            </a:r>
            <a:r>
              <a:rPr lang="en" sz="1800">
                <a:latin typeface="Arial"/>
                <a:ea typeface="Arial"/>
                <a:cs typeface="Arial"/>
                <a:sym typeface="Arial"/>
              </a:rPr>
              <a:t> to correct and verify the existing knowledge as a system. The main idea behind social research is to discover new inter relations, new knowledge, new facts and also to verify old ones. Human behavior may be involved by certain values and laws.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9"/>
          <p:cNvSpPr txBox="1"/>
          <p:nvPr>
            <p:ph idx="1" type="body"/>
          </p:nvPr>
        </p:nvSpPr>
        <p:spPr>
          <a:xfrm>
            <a:off x="323225" y="323225"/>
            <a:ext cx="8530200" cy="4581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800">
                <a:latin typeface="Arial"/>
                <a:ea typeface="Arial"/>
                <a:cs typeface="Arial"/>
                <a:sym typeface="Arial"/>
              </a:rPr>
              <a:t>The main purpose of social research is to discover those laws which can be proper guidelines for studying human contact and behavior.It is difficult see the underlying uniformities in the diversity of complex human behavior. Social research can be defined as the systematic and objective analysis and recording of controlled observations that may lead to the development of generalization, principles or theories resulting in prediction and possibly ultimate control of events in society. It attempts to answer or solve social problems.</a:t>
            </a:r>
            <a:endParaRPr sz="1800">
              <a:latin typeface="Arial"/>
              <a:ea typeface="Arial"/>
              <a:cs typeface="Arial"/>
              <a:sym typeface="Arial"/>
            </a:endParaRPr>
          </a:p>
          <a:p>
            <a:pPr indent="0" lvl="0" marL="0" rtl="0" algn="l">
              <a:spcBef>
                <a:spcPts val="1600"/>
              </a:spcBef>
              <a:spcAft>
                <a:spcPts val="0"/>
              </a:spcAft>
              <a:buNone/>
            </a:pPr>
            <a:r>
              <a:rPr lang="en" sz="1800">
                <a:latin typeface="Arial"/>
                <a:ea typeface="Arial"/>
                <a:cs typeface="Arial"/>
                <a:sym typeface="Arial"/>
              </a:rPr>
              <a:t>According to </a:t>
            </a:r>
            <a:r>
              <a:rPr b="1" lang="en" sz="1800">
                <a:latin typeface="Arial"/>
                <a:ea typeface="Arial"/>
                <a:cs typeface="Arial"/>
                <a:sym typeface="Arial"/>
              </a:rPr>
              <a:t>C. A. Moser </a:t>
            </a:r>
            <a:r>
              <a:rPr lang="en" sz="1800">
                <a:latin typeface="Arial"/>
                <a:ea typeface="Arial"/>
                <a:cs typeface="Arial"/>
                <a:sym typeface="Arial"/>
              </a:rPr>
              <a:t>: “Social research is a systematized investigation to gain new knowledge about social phenomenon and problems.”</a:t>
            </a:r>
            <a:endParaRPr sz="1800">
              <a:latin typeface="Arial"/>
              <a:ea typeface="Arial"/>
              <a:cs typeface="Arial"/>
              <a:sym typeface="Arial"/>
            </a:endParaRPr>
          </a:p>
          <a:p>
            <a:pPr indent="0" lvl="0" marL="0" rtl="0" algn="l">
              <a:spcBef>
                <a:spcPts val="1600"/>
              </a:spcBef>
              <a:spcAft>
                <a:spcPts val="0"/>
              </a:spcAft>
              <a:buNone/>
            </a:pPr>
            <a:r>
              <a:rPr lang="en" sz="1800">
                <a:latin typeface="Arial"/>
                <a:ea typeface="Arial"/>
                <a:cs typeface="Arial"/>
                <a:sym typeface="Arial"/>
              </a:rPr>
              <a:t>According to </a:t>
            </a:r>
            <a:r>
              <a:rPr b="1" lang="en" sz="1800">
                <a:latin typeface="Arial"/>
                <a:ea typeface="Arial"/>
                <a:cs typeface="Arial"/>
                <a:sym typeface="Arial"/>
              </a:rPr>
              <a:t>P.V. Young</a:t>
            </a:r>
            <a:r>
              <a:rPr lang="en" sz="1800">
                <a:latin typeface="Arial"/>
                <a:ea typeface="Arial"/>
                <a:cs typeface="Arial"/>
                <a:sym typeface="Arial"/>
              </a:rPr>
              <a:t>: “Social research is a scientific undertaking which by means of logical methods, aim to discover new facts or old facts and to analyze their sequences, interrelationships, casual explanations and natural laws which govern them.”</a:t>
            </a:r>
            <a:endParaRPr sz="1800">
              <a:latin typeface="Arial"/>
              <a:ea typeface="Arial"/>
              <a:cs typeface="Arial"/>
              <a:sym typeface="Arial"/>
            </a:endParaRPr>
          </a:p>
          <a:p>
            <a:pPr indent="0" lvl="0" marL="0" rtl="0" algn="l">
              <a:spcBef>
                <a:spcPts val="1600"/>
              </a:spcBef>
              <a:spcAft>
                <a:spcPts val="0"/>
              </a:spcAft>
              <a:buNone/>
            </a:pPr>
            <a:r>
              <a:t/>
            </a:r>
            <a:endParaRPr sz="1800">
              <a:latin typeface="Arial"/>
              <a:ea typeface="Arial"/>
              <a:cs typeface="Arial"/>
              <a:sym typeface="Arial"/>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0"/>
          <p:cNvSpPr txBox="1"/>
          <p:nvPr>
            <p:ph type="title"/>
          </p:nvPr>
        </p:nvSpPr>
        <p:spPr>
          <a:xfrm>
            <a:off x="351325" y="252950"/>
            <a:ext cx="8474100" cy="351300"/>
          </a:xfrm>
          <a:prstGeom prst="rect">
            <a:avLst/>
          </a:prstGeom>
        </p:spPr>
        <p:txBody>
          <a:bodyPr anchorCtr="0" anchor="t" bIns="91425" lIns="91425" spcFirstLastPara="1" rIns="91425" wrap="square" tIns="91425">
            <a:noAutofit/>
          </a:bodyPr>
          <a:lstStyle/>
          <a:p>
            <a:pPr indent="0" lvl="0" marL="0" rtl="0" algn="l">
              <a:lnSpc>
                <a:spcPct val="50000"/>
              </a:lnSpc>
              <a:spcBef>
                <a:spcPts val="0"/>
              </a:spcBef>
              <a:spcAft>
                <a:spcPts val="1600"/>
              </a:spcAft>
              <a:buNone/>
            </a:pPr>
            <a:r>
              <a:rPr lang="en" sz="2600">
                <a:solidFill>
                  <a:srgbClr val="BF9000"/>
                </a:solidFill>
                <a:latin typeface="Arial"/>
                <a:ea typeface="Arial"/>
                <a:cs typeface="Arial"/>
                <a:sym typeface="Arial"/>
              </a:rPr>
              <a:t>Characteristics of social research</a:t>
            </a:r>
            <a:endParaRPr sz="2600"/>
          </a:p>
        </p:txBody>
      </p:sp>
      <p:sp>
        <p:nvSpPr>
          <p:cNvPr id="170" name="Google Shape;170;p20"/>
          <p:cNvSpPr txBox="1"/>
          <p:nvPr>
            <p:ph idx="1" type="body"/>
          </p:nvPr>
        </p:nvSpPr>
        <p:spPr>
          <a:xfrm>
            <a:off x="267000" y="604250"/>
            <a:ext cx="8614800" cy="4300200"/>
          </a:xfrm>
          <a:prstGeom prst="rect">
            <a:avLst/>
          </a:prstGeom>
        </p:spPr>
        <p:txBody>
          <a:bodyPr anchorCtr="0" anchor="t" bIns="91425" lIns="91425" spcFirstLastPara="1" rIns="91425" wrap="square" tIns="91425">
            <a:noAutofit/>
          </a:bodyPr>
          <a:lstStyle/>
          <a:p>
            <a:pPr indent="0" lvl="0" marL="0" rtl="0" algn="l">
              <a:lnSpc>
                <a:spcPct val="98000"/>
              </a:lnSpc>
              <a:spcBef>
                <a:spcPts val="0"/>
              </a:spcBef>
              <a:spcAft>
                <a:spcPts val="0"/>
              </a:spcAft>
              <a:buNone/>
            </a:pPr>
            <a:r>
              <a:rPr lang="en" sz="1800">
                <a:latin typeface="Arial"/>
                <a:ea typeface="Arial"/>
                <a:cs typeface="Arial"/>
                <a:sym typeface="Arial"/>
              </a:rPr>
              <a:t>• It is directed towards the solution of problems. The ultimate goal is to discover cause-and-effect relationship between social problems.</a:t>
            </a:r>
            <a:r>
              <a:rPr lang="en" sz="1800">
                <a:latin typeface="Arial"/>
                <a:ea typeface="Arial"/>
                <a:cs typeface="Arial"/>
                <a:sym typeface="Arial"/>
              </a:rPr>
              <a:t>  </a:t>
            </a:r>
            <a:endParaRPr sz="1800">
              <a:latin typeface="Arial"/>
              <a:ea typeface="Arial"/>
              <a:cs typeface="Arial"/>
              <a:sym typeface="Arial"/>
            </a:endParaRPr>
          </a:p>
          <a:p>
            <a:pPr indent="0" lvl="0" marL="0" rtl="0" algn="l">
              <a:lnSpc>
                <a:spcPct val="98000"/>
              </a:lnSpc>
              <a:spcBef>
                <a:spcPts val="1600"/>
              </a:spcBef>
              <a:spcAft>
                <a:spcPts val="0"/>
              </a:spcAft>
              <a:buNone/>
            </a:pPr>
            <a:r>
              <a:rPr lang="en" sz="1800">
                <a:latin typeface="Arial"/>
                <a:ea typeface="Arial"/>
                <a:cs typeface="Arial"/>
                <a:sym typeface="Arial"/>
              </a:rPr>
              <a:t>• It emphasis the development of generalizations, principles or theories that will be helpful in predicting future occurrences.</a:t>
            </a:r>
            <a:endParaRPr sz="1800">
              <a:latin typeface="Arial"/>
              <a:ea typeface="Arial"/>
              <a:cs typeface="Arial"/>
              <a:sym typeface="Arial"/>
            </a:endParaRPr>
          </a:p>
          <a:p>
            <a:pPr indent="0" lvl="0" marL="0" rtl="0" algn="l">
              <a:lnSpc>
                <a:spcPct val="98000"/>
              </a:lnSpc>
              <a:spcBef>
                <a:spcPts val="1600"/>
              </a:spcBef>
              <a:spcAft>
                <a:spcPts val="0"/>
              </a:spcAft>
              <a:buNone/>
            </a:pPr>
            <a:r>
              <a:rPr lang="en" sz="1800">
                <a:latin typeface="Arial"/>
                <a:ea typeface="Arial"/>
                <a:cs typeface="Arial"/>
                <a:sym typeface="Arial"/>
              </a:rPr>
              <a:t>• It is based upon observable experience or empirical evidence.</a:t>
            </a:r>
            <a:endParaRPr sz="1800">
              <a:latin typeface="Arial"/>
              <a:ea typeface="Arial"/>
              <a:cs typeface="Arial"/>
              <a:sym typeface="Arial"/>
            </a:endParaRPr>
          </a:p>
          <a:p>
            <a:pPr indent="0" lvl="0" marL="0" rtl="0" algn="l">
              <a:lnSpc>
                <a:spcPct val="98000"/>
              </a:lnSpc>
              <a:spcBef>
                <a:spcPts val="1600"/>
              </a:spcBef>
              <a:spcAft>
                <a:spcPts val="0"/>
              </a:spcAft>
              <a:buNone/>
            </a:pPr>
            <a:r>
              <a:rPr lang="en" sz="1800">
                <a:latin typeface="Arial"/>
                <a:ea typeface="Arial"/>
                <a:cs typeface="Arial"/>
                <a:sym typeface="Arial"/>
              </a:rPr>
              <a:t>• It demands accurate observations and description. Researchers may choose from a variety or non qualitative description of their observations.</a:t>
            </a:r>
            <a:endParaRPr sz="1800">
              <a:latin typeface="Arial"/>
              <a:ea typeface="Arial"/>
              <a:cs typeface="Arial"/>
              <a:sym typeface="Arial"/>
            </a:endParaRPr>
          </a:p>
          <a:p>
            <a:pPr indent="0" lvl="0" marL="0" rtl="0" algn="l">
              <a:lnSpc>
                <a:spcPct val="98000"/>
              </a:lnSpc>
              <a:spcBef>
                <a:spcPts val="1600"/>
              </a:spcBef>
              <a:spcAft>
                <a:spcPts val="0"/>
              </a:spcAft>
              <a:buNone/>
            </a:pPr>
            <a:r>
              <a:rPr lang="en" sz="1800">
                <a:latin typeface="Arial"/>
                <a:ea typeface="Arial"/>
                <a:cs typeface="Arial"/>
                <a:sym typeface="Arial"/>
              </a:rPr>
              <a:t>• It involves gathering new data from primary sources or using existence data for new purpose.</a:t>
            </a:r>
            <a:endParaRPr sz="1800">
              <a:latin typeface="Arial"/>
              <a:ea typeface="Arial"/>
              <a:cs typeface="Arial"/>
              <a:sym typeface="Arial"/>
            </a:endParaRPr>
          </a:p>
          <a:p>
            <a:pPr indent="0" lvl="0" marL="0" rtl="0" algn="l">
              <a:lnSpc>
                <a:spcPct val="98000"/>
              </a:lnSpc>
              <a:spcBef>
                <a:spcPts val="1600"/>
              </a:spcBef>
              <a:spcAft>
                <a:spcPts val="0"/>
              </a:spcAft>
              <a:buNone/>
            </a:pPr>
            <a:r>
              <a:rPr lang="en" sz="1800">
                <a:latin typeface="Arial"/>
                <a:ea typeface="Arial"/>
                <a:cs typeface="Arial"/>
                <a:sym typeface="Arial"/>
              </a:rPr>
              <a:t>• Although social research activities may at time be somewhat random and unsystematic, it is more often characterized by carefully designed procedure that applies rigorous analysis.</a:t>
            </a:r>
            <a:endParaRPr sz="1800">
              <a:latin typeface="Arial"/>
              <a:ea typeface="Arial"/>
              <a:cs typeface="Arial"/>
              <a:sym typeface="Arial"/>
            </a:endParaRPr>
          </a:p>
          <a:p>
            <a:pPr indent="0" lvl="0" marL="0" rtl="0" algn="l">
              <a:spcBef>
                <a:spcPts val="16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1"/>
          <p:cNvSpPr txBox="1"/>
          <p:nvPr>
            <p:ph idx="1" type="body"/>
          </p:nvPr>
        </p:nvSpPr>
        <p:spPr>
          <a:xfrm>
            <a:off x="252950" y="196750"/>
            <a:ext cx="8642700" cy="4735800"/>
          </a:xfrm>
          <a:prstGeom prst="rect">
            <a:avLst/>
          </a:prstGeom>
        </p:spPr>
        <p:txBody>
          <a:bodyPr anchorCtr="0" anchor="t" bIns="91425" lIns="91425" spcFirstLastPara="1" rIns="91425" wrap="square" tIns="91425">
            <a:noAutofit/>
          </a:bodyPr>
          <a:lstStyle/>
          <a:p>
            <a:pPr indent="0" lvl="0" marL="0" rtl="0" algn="l">
              <a:lnSpc>
                <a:spcPct val="96000"/>
              </a:lnSpc>
              <a:spcBef>
                <a:spcPts val="0"/>
              </a:spcBef>
              <a:spcAft>
                <a:spcPts val="0"/>
              </a:spcAft>
              <a:buNone/>
            </a:pPr>
            <a:r>
              <a:rPr lang="en" sz="1800">
                <a:latin typeface="Arial"/>
                <a:ea typeface="Arial"/>
                <a:cs typeface="Arial"/>
                <a:sym typeface="Arial"/>
              </a:rPr>
              <a:t>• It requires expertise. The researcher knows what is already known about the problem and how others have investigated.</a:t>
            </a:r>
            <a:endParaRPr sz="1800">
              <a:latin typeface="Arial"/>
              <a:ea typeface="Arial"/>
              <a:cs typeface="Arial"/>
              <a:sym typeface="Arial"/>
            </a:endParaRPr>
          </a:p>
          <a:p>
            <a:pPr indent="0" lvl="0" marL="0" rtl="0" algn="l">
              <a:lnSpc>
                <a:spcPct val="96000"/>
              </a:lnSpc>
              <a:spcBef>
                <a:spcPts val="1600"/>
              </a:spcBef>
              <a:spcAft>
                <a:spcPts val="0"/>
              </a:spcAft>
              <a:buNone/>
            </a:pPr>
            <a:r>
              <a:rPr lang="en" sz="1800">
                <a:latin typeface="Arial"/>
                <a:ea typeface="Arial"/>
                <a:cs typeface="Arial"/>
                <a:sym typeface="Arial"/>
              </a:rPr>
              <a:t>• It strives to the objective and logical applying every possible test to validate the procedure employed, data collected and conclusion reached.</a:t>
            </a:r>
            <a:endParaRPr sz="1800">
              <a:latin typeface="Arial"/>
              <a:ea typeface="Arial"/>
              <a:cs typeface="Arial"/>
              <a:sym typeface="Arial"/>
            </a:endParaRPr>
          </a:p>
          <a:p>
            <a:pPr indent="0" lvl="0" marL="0" rtl="0" algn="l">
              <a:lnSpc>
                <a:spcPct val="96000"/>
              </a:lnSpc>
              <a:spcBef>
                <a:spcPts val="1600"/>
              </a:spcBef>
              <a:spcAft>
                <a:spcPts val="0"/>
              </a:spcAft>
              <a:buNone/>
            </a:pPr>
            <a:r>
              <a:rPr lang="en" sz="1800">
                <a:latin typeface="Arial"/>
                <a:ea typeface="Arial"/>
                <a:cs typeface="Arial"/>
                <a:sym typeface="Arial"/>
              </a:rPr>
              <a:t>• It involves the guests for answer to unsolved problems.</a:t>
            </a:r>
            <a:endParaRPr sz="1800">
              <a:latin typeface="Arial"/>
              <a:ea typeface="Arial"/>
              <a:cs typeface="Arial"/>
              <a:sym typeface="Arial"/>
            </a:endParaRPr>
          </a:p>
          <a:p>
            <a:pPr indent="0" lvl="0" marL="0" rtl="0" algn="l">
              <a:lnSpc>
                <a:spcPct val="96000"/>
              </a:lnSpc>
              <a:spcBef>
                <a:spcPts val="1600"/>
              </a:spcBef>
              <a:spcAft>
                <a:spcPts val="0"/>
              </a:spcAft>
              <a:buNone/>
            </a:pPr>
            <a:r>
              <a:rPr lang="en" sz="1800">
                <a:latin typeface="Arial"/>
                <a:ea typeface="Arial"/>
                <a:cs typeface="Arial"/>
                <a:sym typeface="Arial"/>
              </a:rPr>
              <a:t>• It is characterized by patient and unhurried activity. Researcher must expect disappointment and discouragement as they pursue the answer to difficult question.</a:t>
            </a:r>
            <a:endParaRPr sz="1800">
              <a:latin typeface="Arial"/>
              <a:ea typeface="Arial"/>
              <a:cs typeface="Arial"/>
              <a:sym typeface="Arial"/>
            </a:endParaRPr>
          </a:p>
          <a:p>
            <a:pPr indent="0" lvl="0" marL="0" rtl="0" algn="l">
              <a:lnSpc>
                <a:spcPct val="96000"/>
              </a:lnSpc>
              <a:spcBef>
                <a:spcPts val="1600"/>
              </a:spcBef>
              <a:spcAft>
                <a:spcPts val="0"/>
              </a:spcAft>
              <a:buNone/>
            </a:pPr>
            <a:r>
              <a:rPr lang="en" sz="1800">
                <a:latin typeface="Arial"/>
                <a:ea typeface="Arial"/>
                <a:cs typeface="Arial"/>
                <a:sym typeface="Arial"/>
              </a:rPr>
              <a:t>• It is carefully recorded and reported. Each important term is defined, limiting factors are recognized, procedures are described in detail, reference are carefully documented, results are objectively recorded and conclusions are presented with scholarly caution and restraint.</a:t>
            </a:r>
            <a:endParaRPr sz="1800">
              <a:latin typeface="Arial"/>
              <a:ea typeface="Arial"/>
              <a:cs typeface="Arial"/>
              <a:sym typeface="Arial"/>
            </a:endParaRPr>
          </a:p>
          <a:p>
            <a:pPr indent="0" lvl="0" marL="0" rtl="0" algn="l">
              <a:lnSpc>
                <a:spcPct val="96000"/>
              </a:lnSpc>
              <a:spcBef>
                <a:spcPts val="1600"/>
              </a:spcBef>
              <a:spcAft>
                <a:spcPts val="0"/>
              </a:spcAft>
              <a:buNone/>
            </a:pPr>
            <a:r>
              <a:rPr lang="en" sz="1800">
                <a:latin typeface="Arial"/>
                <a:ea typeface="Arial"/>
                <a:cs typeface="Arial"/>
                <a:sym typeface="Arial"/>
              </a:rPr>
              <a:t>• It is interdisciplinary in nature</a:t>
            </a:r>
            <a:endParaRPr sz="1800">
              <a:latin typeface="Arial"/>
              <a:ea typeface="Arial"/>
              <a:cs typeface="Arial"/>
              <a:sym typeface="Arial"/>
            </a:endParaRPr>
          </a:p>
          <a:p>
            <a:pPr indent="0" lvl="0" marL="0" rtl="0" algn="l">
              <a:lnSpc>
                <a:spcPct val="96000"/>
              </a:lnSpc>
              <a:spcBef>
                <a:spcPts val="1600"/>
              </a:spcBef>
              <a:spcAft>
                <a:spcPts val="0"/>
              </a:spcAft>
              <a:buNone/>
            </a:pPr>
            <a:r>
              <a:rPr lang="en" sz="1800">
                <a:latin typeface="Arial"/>
                <a:ea typeface="Arial"/>
                <a:cs typeface="Arial"/>
                <a:sym typeface="Arial"/>
              </a:rPr>
              <a:t>• It sometimes requires courage.</a:t>
            </a:r>
            <a:endParaRPr sz="1800">
              <a:latin typeface="Arial"/>
              <a:ea typeface="Arial"/>
              <a:cs typeface="Arial"/>
              <a:sym typeface="Arial"/>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